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76" r:id="rId2"/>
  </p:sldMasterIdLst>
  <p:notesMasterIdLst>
    <p:notesMasterId r:id="rId41"/>
  </p:notesMasterIdLst>
  <p:handoutMasterIdLst>
    <p:handoutMasterId r:id="rId42"/>
  </p:handoutMasterIdLst>
  <p:sldIdLst>
    <p:sldId id="326" r:id="rId3"/>
    <p:sldId id="371" r:id="rId4"/>
    <p:sldId id="328" r:id="rId5"/>
    <p:sldId id="329" r:id="rId6"/>
    <p:sldId id="330" r:id="rId7"/>
    <p:sldId id="331" r:id="rId8"/>
    <p:sldId id="332" r:id="rId9"/>
    <p:sldId id="369" r:id="rId10"/>
    <p:sldId id="366" r:id="rId11"/>
    <p:sldId id="367" r:id="rId12"/>
    <p:sldId id="368" r:id="rId13"/>
    <p:sldId id="333" r:id="rId14"/>
    <p:sldId id="334" r:id="rId15"/>
    <p:sldId id="335" r:id="rId16"/>
    <p:sldId id="336" r:id="rId17"/>
    <p:sldId id="341" r:id="rId18"/>
    <p:sldId id="342" r:id="rId19"/>
    <p:sldId id="344" r:id="rId20"/>
    <p:sldId id="350" r:id="rId21"/>
    <p:sldId id="355" r:id="rId22"/>
    <p:sldId id="382" r:id="rId23"/>
    <p:sldId id="383" r:id="rId24"/>
    <p:sldId id="384" r:id="rId25"/>
    <p:sldId id="385" r:id="rId26"/>
    <p:sldId id="386" r:id="rId27"/>
    <p:sldId id="387" r:id="rId28"/>
    <p:sldId id="381" r:id="rId29"/>
    <p:sldId id="388" r:id="rId30"/>
    <p:sldId id="389" r:id="rId31"/>
    <p:sldId id="390" r:id="rId32"/>
    <p:sldId id="391" r:id="rId33"/>
    <p:sldId id="360" r:id="rId34"/>
    <p:sldId id="361" r:id="rId35"/>
    <p:sldId id="372" r:id="rId36"/>
    <p:sldId id="375" r:id="rId37"/>
    <p:sldId id="376" r:id="rId38"/>
    <p:sldId id="373" r:id="rId39"/>
    <p:sldId id="374" r:id="rId4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9999"/>
    <a:srgbClr val="CCFFCC"/>
    <a:srgbClr val="6699FF"/>
    <a:srgbClr val="FFFFFF"/>
    <a:srgbClr val="CCCCFF"/>
    <a:srgbClr val="009E00"/>
    <a:srgbClr val="FF9933"/>
    <a:srgbClr val="333399"/>
    <a:srgbClr val="00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5" autoAdjust="0"/>
    <p:restoredTop sz="93514" autoAdjust="0"/>
  </p:normalViewPr>
  <p:slideViewPr>
    <p:cSldViewPr snapToGrid="0">
      <p:cViewPr>
        <p:scale>
          <a:sx n="70" d="100"/>
          <a:sy n="70" d="100"/>
        </p:scale>
        <p:origin x="-2814" y="-9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52" y="-108"/>
      </p:cViewPr>
      <p:guideLst>
        <p:guide orient="horz" pos="2904"/>
        <p:guide pos="218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176FFADF-79CB-4D72-852F-AAC670A3D0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76181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949F3908-8432-46C2-9A97-2AAB410800A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543386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4F29E8-5A29-4A5A-BA64-C916EB160DD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954518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8132-3E69-42D4-86FC-16113E9DD667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371E074-CA2B-4440-94E7-E49724C4F161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Schoolbook" panose="020406040505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CEC61B-8E5B-428C-BF4B-91CC7F06BD3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492112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EB8132-3E69-42D4-86FC-16113E9DD66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688875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71E074-CA2B-4440-94E7-E49724C4F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133149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A4F29E8-5A29-4A5A-BA64-C916EB160DD5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0CEC61B-8E5B-428C-BF4B-91CC7F06BD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fld id="{056D23D7-10E6-485D-80C1-8CCF7E24002C}" type="slidenum">
              <a:rPr lang="ko-KR" altLang="en-US"/>
              <a:pPr/>
              <a:t>‹#›</a:t>
            </a:fld>
            <a:endParaRPr lang="en-US" altLang="ko-KR"/>
          </a:p>
        </p:txBody>
      </p:sp>
      <p:pic>
        <p:nvPicPr>
          <p:cNvPr id="460805" name="Picture 5" descr="MCj03788450000[1]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06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© </a:t>
            </a:r>
            <a:r>
              <a:rPr lang="en-US" altLang="ko-KR" sz="1000" dirty="0" smtClean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2013 </a:t>
            </a:r>
            <a:r>
              <a:rPr lang="ko-KR" altLang="en-US" sz="1000" dirty="0" err="1" smtClean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 </a:t>
            </a:r>
            <a:r>
              <a:rPr lang="en-US" altLang="ko-KR" sz="1000" dirty="0">
                <a:solidFill>
                  <a:srgbClr val="FF4C00"/>
                </a:solidFill>
                <a:ea typeface="굴림" pitchFamily="50" charset="-127"/>
                <a:cs typeface="Arial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4" r:id="rId3"/>
    <p:sldLayoutId id="2147483675" r:id="rId4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Century Schoolbook" panose="02040604050505020304" pitchFamily="18" charset="0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>
          <a:solidFill>
            <a:schemeClr val="tx1"/>
          </a:solidFill>
          <a:latin typeface="Century Schoolbook" panose="02040604050505020304" pitchFamily="18" charset="0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Century Schoolbook" panose="02040604050505020304" pitchFamily="18" charset="0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Century Schoolbook" panose="02040604050505020304" pitchFamily="18" charset="0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1/23/2019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56D23D7-10E6-485D-80C1-8CCF7E24002C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11" name="Picture 5" descr="MCj03788450000[1]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pload.wikimedia.org/wikipedia/en/d/d0/Chrome_Logo.sv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ko.wikipedia.org/wiki/%ED%8C%8C%EC%9D%BC:Tim_Berners-Lee-Knight-crop.jpg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&#51060;&#45796;" TargetMode="External"/><Relationship Id="rId2" Type="http://schemas.openxmlformats.org/officeDocument/2006/relationships/hyperlink" Target="http://ko.wikipedia.org/wiki/%ED%94%84%EB%A1%9C%ED%86%A0%EC%BD%9C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855931" TargetMode="External"/><Relationship Id="rId2" Type="http://schemas.openxmlformats.org/officeDocument/2006/relationships/hyperlink" Target="http://terms.naver.com/entry.nhn?docId=841943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pload.wikimedia.org/wikipedia/en/1/10/Internet_Explorer_7_Logo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81" name="Text Box 5"/>
          <p:cNvSpPr txBox="1">
            <a:spLocks noChangeArrowheads="1"/>
          </p:cNvSpPr>
          <p:nvPr/>
        </p:nvSpPr>
        <p:spPr bwMode="auto">
          <a:xfrm>
            <a:off x="1281113" y="1793875"/>
            <a:ext cx="7343774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latin typeface="Century Schoolbook" panose="02040604050505020304" pitchFamily="18" charset="0"/>
              </a:rPr>
              <a:t>Web Service</a:t>
            </a:r>
            <a:endParaRPr lang="ko-KR" altLang="en-US" sz="3600" dirty="0">
              <a:latin typeface="Century Schoolbook" panose="02040604050505020304" pitchFamily="18" charset="0"/>
            </a:endParaRPr>
          </a:p>
        </p:txBody>
      </p:sp>
      <p:pic>
        <p:nvPicPr>
          <p:cNvPr id="40448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3605213"/>
            <a:ext cx="4248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ko-KR" dirty="0" err="1"/>
              <a:t>구글</a:t>
            </a:r>
            <a:r>
              <a:rPr lang="ko-KR" altLang="ko-KR" dirty="0"/>
              <a:t> 크롬</a:t>
            </a:r>
            <a:r>
              <a:rPr lang="en-US" altLang="ko-KR" dirty="0"/>
              <a:t>(Google Chrome) 		 </a:t>
            </a:r>
            <a:r>
              <a:rPr lang="en-US" altLang="ko-KR" dirty="0">
                <a:hlinkClick r:id="rId2"/>
              </a:rPr>
              <a:t> </a:t>
            </a:r>
            <a:endParaRPr lang="ko-KR" altLang="ko-KR" dirty="0"/>
          </a:p>
          <a:p>
            <a:pPr lvl="1"/>
            <a:r>
              <a:rPr lang="en-US" altLang="ko-KR" dirty="0" smtClean="0"/>
              <a:t>2008</a:t>
            </a:r>
            <a:r>
              <a:rPr lang="ko-KR" altLang="ko-KR" dirty="0"/>
              <a:t>년 </a:t>
            </a:r>
            <a:r>
              <a:rPr lang="ko-KR" altLang="ko-KR" dirty="0" smtClean="0"/>
              <a:t>출시</a:t>
            </a:r>
            <a:r>
              <a:rPr lang="en-US" altLang="ko-KR" dirty="0" smtClean="0"/>
              <a:t>, </a:t>
            </a:r>
            <a:r>
              <a:rPr lang="ko-KR" altLang="ko-KR" dirty="0" err="1" smtClean="0"/>
              <a:t>오픈소스</a:t>
            </a:r>
            <a:r>
              <a:rPr lang="ko-KR" altLang="ko-KR" dirty="0" smtClean="0"/>
              <a:t> 웹브라우저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간단하면서도 </a:t>
            </a:r>
            <a:r>
              <a:rPr lang="ko-KR" altLang="ko-KR" dirty="0"/>
              <a:t>효율적인 사용자 </a:t>
            </a:r>
            <a:r>
              <a:rPr lang="ko-KR" altLang="ko-KR" dirty="0" smtClean="0"/>
              <a:t>인터페이스 제공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더 </a:t>
            </a:r>
            <a:r>
              <a:rPr lang="ko-KR" altLang="ko-KR" dirty="0"/>
              <a:t>나은 속도와 안정성 및 </a:t>
            </a:r>
            <a:r>
              <a:rPr lang="ko-KR" altLang="ko-KR" dirty="0" err="1"/>
              <a:t>보안성을</a:t>
            </a:r>
            <a:r>
              <a:rPr lang="ko-KR" altLang="ko-KR" dirty="0"/>
              <a:t> 갖는 것을 목표로 </a:t>
            </a:r>
            <a:r>
              <a:rPr lang="ko-KR" altLang="ko-KR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ko-KR" dirty="0" err="1" smtClean="0"/>
              <a:t>웹표준을</a:t>
            </a:r>
            <a:r>
              <a:rPr lang="ko-KR" altLang="ko-KR" dirty="0" smtClean="0"/>
              <a:t> </a:t>
            </a:r>
            <a:r>
              <a:rPr lang="ko-KR" altLang="ko-KR" dirty="0"/>
              <a:t>준수하는 사이트에 대한 호환성이 </a:t>
            </a:r>
            <a:r>
              <a:rPr lang="ko-KR" altLang="ko-KR" dirty="0" smtClean="0"/>
              <a:t>우수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ko-KR" dirty="0" smtClean="0"/>
              <a:t>모바일 </a:t>
            </a:r>
            <a:r>
              <a:rPr lang="ko-KR" altLang="ko-KR" dirty="0" err="1"/>
              <a:t>안드로이드</a:t>
            </a:r>
            <a:r>
              <a:rPr lang="ko-KR" altLang="ko-KR" dirty="0"/>
              <a:t> 환경과의 호환성으로 </a:t>
            </a:r>
            <a:r>
              <a:rPr lang="ko-KR" altLang="ko-KR" dirty="0" smtClean="0"/>
              <a:t>점유율 </a:t>
            </a:r>
            <a:r>
              <a:rPr lang="ko-KR" altLang="ko-KR" dirty="0"/>
              <a:t>대폭 </a:t>
            </a:r>
            <a:r>
              <a:rPr lang="ko-KR" altLang="ko-KR" dirty="0" smtClean="0"/>
              <a:t>상승</a:t>
            </a:r>
            <a:r>
              <a:rPr lang="en-US" altLang="ko-KR" dirty="0" smtClean="0"/>
              <a:t> </a:t>
            </a:r>
          </a:p>
        </p:txBody>
      </p:sp>
      <p:pic>
        <p:nvPicPr>
          <p:cNvPr id="4" name="_x163975192" descr="EMB0000157466e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6759" y="1515641"/>
            <a:ext cx="2030095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163974472" descr="EMB0000157466e4">
            <a:hlinkClick r:id="rId2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0695" y="1371625"/>
            <a:ext cx="484505" cy="4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966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ko-KR" dirty="0"/>
              <a:t>애플 사파리</a:t>
            </a:r>
            <a:r>
              <a:rPr lang="en-US" altLang="ko-KR" dirty="0"/>
              <a:t>(Safari)		 </a:t>
            </a:r>
            <a:endParaRPr lang="ko-KR" altLang="ko-KR" dirty="0"/>
          </a:p>
          <a:p>
            <a:pPr lvl="1" fontAlgn="base"/>
            <a:r>
              <a:rPr lang="en-US" altLang="ko-KR" dirty="0" smtClean="0"/>
              <a:t>2003</a:t>
            </a:r>
            <a:r>
              <a:rPr lang="ko-KR" altLang="ko-KR" dirty="0"/>
              <a:t>년 애플이 매킨토시용으로 </a:t>
            </a:r>
            <a:r>
              <a:rPr lang="ko-KR" altLang="ko-KR" dirty="0" smtClean="0"/>
              <a:t>개발</a:t>
            </a:r>
            <a:endParaRPr lang="en-US" altLang="ko-KR" dirty="0" smtClean="0"/>
          </a:p>
          <a:p>
            <a:pPr lvl="1" fontAlgn="base"/>
            <a:r>
              <a:rPr lang="ko-KR" altLang="ko-KR" dirty="0" err="1" smtClean="0"/>
              <a:t>아이폰</a:t>
            </a:r>
            <a:r>
              <a:rPr lang="en-US" altLang="ko-KR" dirty="0" smtClean="0"/>
              <a:t>,</a:t>
            </a:r>
            <a:r>
              <a:rPr lang="ko-KR" altLang="ko-KR" dirty="0" smtClean="0"/>
              <a:t> </a:t>
            </a:r>
            <a:r>
              <a:rPr lang="ko-KR" altLang="ko-KR" dirty="0"/>
              <a:t>아이패드 등 </a:t>
            </a:r>
            <a:r>
              <a:rPr lang="ko-KR" altLang="ko-KR" dirty="0" err="1" smtClean="0"/>
              <a:t>애플사</a:t>
            </a:r>
            <a:r>
              <a:rPr lang="ko-KR" altLang="ko-KR" dirty="0" smtClean="0"/>
              <a:t> 기기에서 </a:t>
            </a:r>
            <a:r>
              <a:rPr lang="ko-KR" altLang="ko-KR" dirty="0"/>
              <a:t>동일한 </a:t>
            </a:r>
            <a:r>
              <a:rPr lang="ko-KR" altLang="ko-KR" dirty="0" smtClean="0"/>
              <a:t>브라우저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 fontAlgn="base"/>
            <a:r>
              <a:rPr lang="ko-KR" altLang="ko-KR" dirty="0" smtClean="0"/>
              <a:t>아이튠즈와 </a:t>
            </a:r>
            <a:r>
              <a:rPr lang="ko-KR" altLang="ko-KR" dirty="0"/>
              <a:t>유사한 </a:t>
            </a:r>
            <a:r>
              <a:rPr lang="ko-KR" altLang="ko-KR" dirty="0" err="1"/>
              <a:t>북마크</a:t>
            </a:r>
            <a:r>
              <a:rPr lang="ko-KR" altLang="ko-KR" dirty="0"/>
              <a:t> 관리 </a:t>
            </a:r>
            <a:r>
              <a:rPr lang="ko-KR" altLang="ko-KR" dirty="0" smtClean="0"/>
              <a:t>체계</a:t>
            </a:r>
            <a:r>
              <a:rPr lang="ko-KR" altLang="en-US" dirty="0" smtClean="0"/>
              <a:t>를</a:t>
            </a:r>
            <a:r>
              <a:rPr lang="ko-KR" altLang="ko-KR" dirty="0" smtClean="0"/>
              <a:t> 사용</a:t>
            </a:r>
            <a:endParaRPr lang="en-US" altLang="ko-KR" dirty="0" smtClean="0"/>
          </a:p>
          <a:p>
            <a:pPr lvl="2" fontAlgn="base"/>
            <a:endParaRPr lang="ko-KR" altLang="ko-KR" dirty="0"/>
          </a:p>
          <a:p>
            <a:pPr fontAlgn="base"/>
            <a:r>
              <a:rPr lang="ko-KR" altLang="ko-KR" dirty="0"/>
              <a:t>오페라</a:t>
            </a:r>
            <a:r>
              <a:rPr lang="en-US" altLang="ko-KR" dirty="0"/>
              <a:t>(Opera)   </a:t>
            </a:r>
            <a:endParaRPr lang="ko-KR" altLang="ko-KR" dirty="0"/>
          </a:p>
          <a:p>
            <a:pPr lvl="1" fontAlgn="base"/>
            <a:r>
              <a:rPr lang="ko-KR" altLang="en-US" dirty="0" smtClean="0"/>
              <a:t>노</a:t>
            </a:r>
            <a:r>
              <a:rPr lang="ko-KR" altLang="ko-KR" dirty="0" smtClean="0"/>
              <a:t>르웨이</a:t>
            </a:r>
            <a:r>
              <a:rPr lang="ko-KR" altLang="en-US" dirty="0" smtClean="0"/>
              <a:t>의</a:t>
            </a:r>
            <a:r>
              <a:rPr lang="ko-KR" altLang="ko-KR" dirty="0" smtClean="0"/>
              <a:t> 오페라 </a:t>
            </a:r>
            <a:r>
              <a:rPr lang="ko-KR" altLang="ko-KR" dirty="0"/>
              <a:t>소프트웨어가 </a:t>
            </a:r>
            <a:r>
              <a:rPr lang="en-US" altLang="ko-KR" dirty="0"/>
              <a:t>1996</a:t>
            </a:r>
            <a:r>
              <a:rPr lang="ko-KR" altLang="ko-KR" dirty="0"/>
              <a:t>년부터 </a:t>
            </a:r>
            <a:r>
              <a:rPr lang="ko-KR" altLang="ko-KR" dirty="0" smtClean="0"/>
              <a:t>출시</a:t>
            </a:r>
            <a:endParaRPr lang="en-US" altLang="ko-KR" dirty="0" smtClean="0"/>
          </a:p>
          <a:p>
            <a:pPr lvl="1" fontAlgn="base"/>
            <a:r>
              <a:rPr lang="ko-KR" altLang="ko-KR" dirty="0" smtClean="0"/>
              <a:t>다양한 플랫폼 대상</a:t>
            </a:r>
            <a:r>
              <a:rPr lang="en-US" altLang="ko-KR" dirty="0" smtClean="0"/>
              <a:t>, </a:t>
            </a:r>
            <a:r>
              <a:rPr lang="ko-KR" altLang="ko-KR" dirty="0" smtClean="0"/>
              <a:t>작은 </a:t>
            </a:r>
            <a:r>
              <a:rPr lang="ko-KR" altLang="ko-KR" dirty="0"/>
              <a:t>용량과 빠른 속도가 가장 큰 </a:t>
            </a:r>
            <a:r>
              <a:rPr lang="ko-KR" altLang="ko-KR" dirty="0" smtClean="0"/>
              <a:t>특징</a:t>
            </a:r>
            <a:endParaRPr lang="en-US" altLang="ko-KR" dirty="0" smtClean="0"/>
          </a:p>
          <a:p>
            <a:pPr lvl="1" fontAlgn="base"/>
            <a:r>
              <a:rPr lang="ko-KR" altLang="ko-KR" dirty="0" smtClean="0"/>
              <a:t>모바일용 </a:t>
            </a:r>
            <a:r>
              <a:rPr lang="ko-KR" altLang="ko-KR" dirty="0"/>
              <a:t>웹브라우저 시장에서 상당한 </a:t>
            </a:r>
            <a:r>
              <a:rPr lang="ko-KR" altLang="ko-KR" dirty="0" smtClean="0"/>
              <a:t>주목</a:t>
            </a:r>
            <a:endParaRPr lang="ko-KR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/>
          <a:srcRect t="28684" b="28684"/>
          <a:stretch>
            <a:fillRect/>
          </a:stretch>
        </p:blipFill>
        <p:spPr bwMode="auto">
          <a:xfrm>
            <a:off x="6903690" y="1295425"/>
            <a:ext cx="1280160" cy="54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4831" y="3781425"/>
            <a:ext cx="112585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174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팀 </a:t>
            </a:r>
            <a:r>
              <a:rPr lang="ko-KR" altLang="en-US" sz="2400" dirty="0" err="1"/>
              <a:t>버너스리</a:t>
            </a:r>
            <a:r>
              <a:rPr lang="en-US" altLang="ko-KR" sz="2400" dirty="0"/>
              <a:t>(Tim Berners-Lee)</a:t>
            </a:r>
            <a:r>
              <a:rPr lang="ko-KR" altLang="en-US" sz="2400" dirty="0"/>
              <a:t>에 의하여 </a:t>
            </a:r>
            <a:r>
              <a:rPr lang="ko-KR" altLang="en-US" sz="2400" dirty="0" smtClean="0"/>
              <a:t>개발</a:t>
            </a:r>
            <a:endParaRPr lang="en-US" altLang="ko-KR" sz="2400" dirty="0" smtClean="0"/>
          </a:p>
          <a:p>
            <a:r>
              <a:rPr lang="ko-KR" altLang="ko-KR" sz="2400" dirty="0"/>
              <a:t>1989년 </a:t>
            </a:r>
            <a:r>
              <a:rPr lang="ko-KR" altLang="en-US" sz="2400" dirty="0" smtClean="0"/>
              <a:t>팀 </a:t>
            </a:r>
            <a:r>
              <a:rPr lang="ko-KR" altLang="en-US" sz="2400" dirty="0" err="1"/>
              <a:t>버너스리는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CERN</a:t>
            </a:r>
            <a:r>
              <a:rPr lang="ko-KR" altLang="en-US" sz="2400" dirty="0"/>
              <a:t>의 연구자들이 문서를 공유할 수 있는 </a:t>
            </a:r>
            <a:r>
              <a:rPr lang="ko-KR" altLang="ko-KR" sz="2400" dirty="0" smtClean="0"/>
              <a:t>월드 </a:t>
            </a:r>
            <a:r>
              <a:rPr lang="ko-KR" altLang="ko-KR" sz="2400" dirty="0" err="1"/>
              <a:t>와이드</a:t>
            </a:r>
            <a:r>
              <a:rPr lang="ko-KR" altLang="ko-KR" sz="2400" dirty="0"/>
              <a:t> 웹의 하이퍼텍스트 시스템을 고안하여 개발했다. </a:t>
            </a:r>
            <a:endParaRPr lang="en-US" altLang="ko-KR" sz="2400" dirty="0" smtClean="0"/>
          </a:p>
          <a:p>
            <a:r>
              <a:rPr lang="ko-KR" altLang="ko-KR" sz="2400" dirty="0"/>
              <a:t>1990년 최초의 하이퍼텍스트 브라우저와 편집기를 </a:t>
            </a:r>
            <a:r>
              <a:rPr lang="ko-KR" altLang="ko-KR" sz="2400" dirty="0" smtClean="0"/>
              <a:t>개발</a:t>
            </a:r>
            <a:endParaRPr lang="en-US" altLang="ko-KR" sz="2400" dirty="0" smtClean="0"/>
          </a:p>
          <a:p>
            <a:r>
              <a:rPr lang="ko-KR" altLang="ko-KR" sz="2400" b="1" dirty="0" smtClean="0"/>
              <a:t>인터넷의 아버지</a:t>
            </a:r>
            <a:endParaRPr lang="en-US" altLang="ko-KR" sz="2400" b="1" dirty="0" smtClean="0"/>
          </a:p>
          <a:p>
            <a:r>
              <a:rPr lang="ko-KR" altLang="ko-KR" sz="2400" dirty="0" smtClean="0"/>
              <a:t>URL</a:t>
            </a:r>
            <a:r>
              <a:rPr lang="ko-KR" altLang="ko-KR" sz="2400" dirty="0"/>
              <a:t>, HTTP, HTML 최초 </a:t>
            </a:r>
            <a:r>
              <a:rPr lang="ko-KR" altLang="ko-KR" sz="2400" dirty="0" smtClean="0"/>
              <a:t>설계</a:t>
            </a:r>
            <a:endParaRPr lang="en-US" altLang="ko-KR" sz="2400" dirty="0" smtClean="0"/>
          </a:p>
          <a:p>
            <a:r>
              <a:rPr lang="ko-KR" altLang="en-US" sz="2400" dirty="0" smtClean="0"/>
              <a:t>차</a:t>
            </a:r>
            <a:r>
              <a:rPr lang="ko-KR" altLang="ko-KR" sz="2400" dirty="0" smtClean="0"/>
              <a:t>세대 </a:t>
            </a:r>
            <a:r>
              <a:rPr lang="ko-KR" altLang="ko-KR" sz="2400" dirty="0"/>
              <a:t>웹 기술인 </a:t>
            </a:r>
            <a:r>
              <a:rPr lang="ko-KR" altLang="ko-KR" sz="2400" dirty="0" err="1"/>
              <a:t>시맨틱</a:t>
            </a:r>
            <a:r>
              <a:rPr lang="ko-KR" altLang="ko-KR" sz="2400" dirty="0"/>
              <a:t> 웹 기술의 </a:t>
            </a:r>
            <a:r>
              <a:rPr lang="ko-KR" altLang="ko-KR" sz="2400" dirty="0" smtClean="0"/>
              <a:t>표준화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작업중</a:t>
            </a:r>
            <a:endParaRPr lang="en-US" altLang="ko-KR" sz="2400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0725" y="284163"/>
            <a:ext cx="4829175" cy="1143000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역사 </a:t>
            </a:r>
            <a:endParaRPr lang="ko-KR" altLang="en-US" dirty="0"/>
          </a:p>
        </p:txBody>
      </p:sp>
      <p:pic>
        <p:nvPicPr>
          <p:cNvPr id="411652" name="Picture 4" descr="http://upload.wikimedia.org/wikipedia/commons/thumb/8/83/Tim_Berners-Lee-Knight-crop.jpg/220px-Tim_Berners-Lee-Knight-crop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4823575"/>
            <a:ext cx="1701800" cy="203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57440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W3C</a:t>
            </a:r>
            <a:r>
              <a:rPr lang="ko-KR" altLang="en-US" sz="2400" dirty="0"/>
              <a:t>란 </a:t>
            </a:r>
            <a:r>
              <a:rPr lang="en-US" altLang="ko-KR" sz="2400" dirty="0"/>
              <a:t>World Wide Web Consortium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약자</a:t>
            </a:r>
            <a:endParaRPr lang="en-US" altLang="ko-KR" sz="2400" dirty="0" smtClean="0"/>
          </a:p>
          <a:p>
            <a:r>
              <a:rPr lang="ko-KR" altLang="en-US" sz="2400" dirty="0" smtClean="0"/>
              <a:t>중립적인 기구로서 </a:t>
            </a:r>
            <a:r>
              <a:rPr lang="ko-KR" altLang="en-US" sz="2400" dirty="0" err="1" smtClean="0"/>
              <a:t>참여기관들이</a:t>
            </a:r>
            <a:r>
              <a:rPr lang="ko-KR" altLang="en-US" sz="2400" dirty="0" smtClean="0"/>
              <a:t> </a:t>
            </a:r>
            <a:r>
              <a:rPr lang="ko-KR" altLang="ko-KR" sz="2400" dirty="0" smtClean="0"/>
              <a:t>협력하여 </a:t>
            </a:r>
            <a:r>
              <a:rPr lang="ko-KR" altLang="ko-KR" sz="2400" dirty="0"/>
              <a:t>웹 표준을 개발하는 국제 </a:t>
            </a:r>
            <a:r>
              <a:rPr lang="ko-KR" altLang="ko-KR" sz="2400" dirty="0" smtClean="0"/>
              <a:t>컨소시엄</a:t>
            </a:r>
            <a:endParaRPr lang="en-US" altLang="ko-KR" sz="2400" dirty="0" smtClean="0"/>
          </a:p>
          <a:p>
            <a:r>
              <a:rPr lang="ko-KR" altLang="ko-KR" sz="2400" dirty="0"/>
              <a:t>팀 </a:t>
            </a:r>
            <a:r>
              <a:rPr lang="ko-KR" altLang="ko-KR" sz="2400" dirty="0" err="1"/>
              <a:t>버너스</a:t>
            </a:r>
            <a:r>
              <a:rPr lang="ko-KR" altLang="ko-KR" sz="2400" dirty="0"/>
              <a:t> 리를 중심으로</a:t>
            </a:r>
            <a:r>
              <a:rPr lang="en-US" altLang="ko-KR" sz="2400" dirty="0"/>
              <a:t> 1994</a:t>
            </a:r>
            <a:r>
              <a:rPr lang="ko-KR" altLang="en-US" sz="2400" dirty="0"/>
              <a:t>년에 설립</a:t>
            </a:r>
            <a:endParaRPr lang="en-US" altLang="ko-KR" sz="2400" dirty="0"/>
          </a:p>
          <a:p>
            <a:r>
              <a:rPr lang="ko-KR" altLang="ko-KR" sz="2400" dirty="0" smtClean="0"/>
              <a:t>웹의 </a:t>
            </a:r>
            <a:r>
              <a:rPr lang="ko-KR" altLang="ko-KR" sz="2400" dirty="0" smtClean="0">
                <a:hlinkClick r:id="rId2" tooltip="프로토콜"/>
              </a:rPr>
              <a:t>프로토콜</a:t>
            </a:r>
            <a:r>
              <a:rPr lang="ko-KR" altLang="ko-KR" sz="2400" dirty="0" smtClean="0"/>
              <a:t>과 </a:t>
            </a:r>
            <a:r>
              <a:rPr lang="ko-KR" altLang="ko-KR" sz="2400" dirty="0"/>
              <a:t>가이드라인을 </a:t>
            </a:r>
            <a:r>
              <a:rPr lang="ko-KR" altLang="ko-KR" sz="2400" dirty="0" smtClean="0"/>
              <a:t>개발</a:t>
            </a:r>
            <a:endParaRPr lang="en-US" altLang="ko-KR" sz="2400" dirty="0" smtClean="0"/>
          </a:p>
          <a:p>
            <a:r>
              <a:rPr lang="ko-KR" altLang="en-US" sz="2400" dirty="0" smtClean="0"/>
              <a:t>홈페이지는 </a:t>
            </a:r>
            <a:r>
              <a:rPr lang="en-US" altLang="ko-KR" sz="2400" u="sng" dirty="0">
                <a:hlinkClick r:id="rId3"/>
              </a:rPr>
              <a:t>http://</a:t>
            </a:r>
            <a:r>
              <a:rPr lang="en-US" altLang="ko-KR" sz="2400" u="sng" dirty="0" err="1" smtClean="0">
                <a:hlinkClick r:id="rId3"/>
              </a:rPr>
              <a:t>www.w3.org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0625" y="284163"/>
            <a:ext cx="3467100" cy="1143000"/>
          </a:xfrm>
        </p:spPr>
        <p:txBody>
          <a:bodyPr/>
          <a:lstStyle/>
          <a:p>
            <a:r>
              <a:rPr lang="en-US" altLang="ko-KR" dirty="0" err="1" smtClean="0"/>
              <a:t>W3C</a:t>
            </a:r>
            <a:endParaRPr lang="ko-KR" altLang="en-US" dirty="0"/>
          </a:p>
        </p:txBody>
      </p:sp>
      <p:pic>
        <p:nvPicPr>
          <p:cNvPr id="4126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0089"/>
          <a:stretch/>
        </p:blipFill>
        <p:spPr bwMode="auto">
          <a:xfrm>
            <a:off x="2343150" y="4229100"/>
            <a:ext cx="6467475" cy="195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45978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1276350" y="4657724"/>
            <a:ext cx="6877050" cy="4095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363659288"/>
              </p:ext>
            </p:extLst>
          </p:nvPr>
        </p:nvGraphicFramePr>
        <p:xfrm>
          <a:off x="1853724" y="1847847"/>
          <a:ext cx="5918676" cy="321259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3394297"/>
                <a:gridCol w="2524379"/>
              </a:tblGrid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Version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Year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HTML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1991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HTML+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1993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HTML 2.0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1995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HTML 3.2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1997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HTML 4.01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1999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XHTML 1.0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2000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  <a:tr h="3016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HTML5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2012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7840" y="274638"/>
            <a:ext cx="4237630" cy="1143000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 버전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13599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ko-KR" altLang="en-US" dirty="0"/>
              <a:t>는 </a:t>
            </a:r>
            <a:r>
              <a:rPr lang="en-US" altLang="ko-KR" dirty="0"/>
              <a:t>HTML</a:t>
            </a:r>
            <a:r>
              <a:rPr lang="ko-KR" altLang="en-US" dirty="0"/>
              <a:t>의 새로운 표준</a:t>
            </a:r>
          </a:p>
          <a:p>
            <a:pPr lvl="1"/>
            <a:r>
              <a:rPr lang="ko-KR" altLang="en-US" dirty="0" smtClean="0"/>
              <a:t>완전한 </a:t>
            </a:r>
            <a:r>
              <a:rPr lang="en-US" altLang="ko-KR" dirty="0" err="1"/>
              <a:t>CSS3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</a:p>
          <a:p>
            <a:pPr lvl="1"/>
            <a:r>
              <a:rPr lang="ko-KR" altLang="en-US" dirty="0"/>
              <a:t>비디오와 오디오 지원</a:t>
            </a:r>
          </a:p>
          <a:p>
            <a:pPr lvl="1"/>
            <a:r>
              <a:rPr lang="en-US" altLang="ko-KR" dirty="0" err="1"/>
              <a:t>2D</a:t>
            </a:r>
            <a:r>
              <a:rPr lang="en-US" altLang="ko-KR" dirty="0"/>
              <a:t>/3D </a:t>
            </a:r>
            <a:r>
              <a:rPr lang="ko-KR" altLang="en-US" dirty="0"/>
              <a:t>그래픽 지원 </a:t>
            </a:r>
          </a:p>
          <a:p>
            <a:pPr lvl="1"/>
            <a:r>
              <a:rPr lang="ko-KR" altLang="en-US" dirty="0"/>
              <a:t>로컬 저장소 지원 </a:t>
            </a:r>
          </a:p>
          <a:p>
            <a:pPr lvl="1"/>
            <a:r>
              <a:rPr lang="ko-KR" altLang="en-US" dirty="0"/>
              <a:t>로컬 </a:t>
            </a:r>
            <a:r>
              <a:rPr lang="en-US" altLang="ko-KR" dirty="0"/>
              <a:t>SQL </a:t>
            </a:r>
            <a:r>
              <a:rPr lang="ko-KR" altLang="en-US" dirty="0"/>
              <a:t>데이터베이스 지원 </a:t>
            </a:r>
          </a:p>
          <a:p>
            <a:pPr lvl="1"/>
            <a:r>
              <a:rPr lang="ko-KR" altLang="en-US" dirty="0"/>
              <a:t>웹 애플리케이션 지원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04" y="274638"/>
            <a:ext cx="2763672" cy="1143000"/>
          </a:xfrm>
        </p:spPr>
        <p:txBody>
          <a:bodyPr/>
          <a:lstStyle/>
          <a:p>
            <a:r>
              <a:rPr lang="en-US" altLang="ko-KR" dirty="0" err="1" smtClean="0"/>
              <a:t>HTML5</a:t>
            </a:r>
            <a:endParaRPr lang="ko-KR" altLang="en-US" dirty="0"/>
          </a:p>
        </p:txBody>
      </p:sp>
      <p:pic>
        <p:nvPicPr>
          <p:cNvPr id="414723" name="_x181211936" descr="EMB000019e4b8f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1373188"/>
            <a:ext cx="2312987" cy="223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42176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/>
              <a:t>브라우저에서 비디오나 오디오를 </a:t>
            </a:r>
            <a:r>
              <a:rPr lang="ko-KR" altLang="en-US" dirty="0" smtClean="0"/>
              <a:t>재생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예전 방법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어도비의</a:t>
            </a:r>
            <a:r>
              <a:rPr lang="ko-KR" altLang="en-US" dirty="0" smtClean="0"/>
              <a:t> 플래시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HTML5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&lt;audio&gt;, &lt;video&gt; </a:t>
            </a:r>
            <a:r>
              <a:rPr lang="ko-KR" altLang="en-US" dirty="0"/>
              <a:t>태그를 이용해서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r>
              <a:rPr lang="ko-KR" altLang="en-US" dirty="0" smtClean="0"/>
              <a:t>그래픽을 위한 캔버스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 지원</a:t>
            </a:r>
            <a:endParaRPr lang="en-US" altLang="ko-KR" dirty="0" smtClean="0"/>
          </a:p>
          <a:p>
            <a:r>
              <a:rPr lang="ko-KR" altLang="en-US" dirty="0" smtClean="0"/>
              <a:t>벡터 </a:t>
            </a:r>
            <a:r>
              <a:rPr lang="ko-KR" altLang="en-US" dirty="0"/>
              <a:t>그래픽스를 지원하는 </a:t>
            </a:r>
            <a:r>
              <a:rPr lang="en-US" altLang="ko-KR" dirty="0" err="1"/>
              <a:t>SVG</a:t>
            </a:r>
            <a:r>
              <a:rPr lang="en-US" altLang="ko-KR" dirty="0"/>
              <a:t>(Scalable Vector Graphics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WebGL</a:t>
            </a:r>
            <a:r>
              <a:rPr lang="en-US" altLang="ko-KR" dirty="0" smtClean="0"/>
              <a:t> </a:t>
            </a:r>
            <a:r>
              <a:rPr lang="en-US" altLang="ko-KR" dirty="0"/>
              <a:t>3D</a:t>
            </a:r>
            <a:r>
              <a:rPr lang="ko-KR" altLang="en-US" dirty="0"/>
              <a:t>를 </a:t>
            </a:r>
            <a:r>
              <a:rPr lang="ko-KR" altLang="en-US" dirty="0" smtClean="0"/>
              <a:t>이용하여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그래픽 지원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2304" y="274638"/>
            <a:ext cx="4305869" cy="1143000"/>
          </a:xfrm>
        </p:spPr>
        <p:txBody>
          <a:bodyPr/>
          <a:lstStyle/>
          <a:p>
            <a:r>
              <a:rPr lang="ko-KR" altLang="en-US" dirty="0" smtClean="0"/>
              <a:t>멀티미디어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pic>
        <p:nvPicPr>
          <p:cNvPr id="419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4506383"/>
            <a:ext cx="4191000" cy="235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51296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ko-KR" altLang="en-US" dirty="0" err="1" smtClean="0"/>
              <a:t>오프라인</a:t>
            </a:r>
            <a:r>
              <a:rPr lang="ko-KR" altLang="en-US" dirty="0" smtClean="0"/>
              <a:t> </a:t>
            </a:r>
            <a:r>
              <a:rPr lang="ko-KR" altLang="en-US" dirty="0"/>
              <a:t>웹 애플리케이션 </a:t>
            </a:r>
            <a:r>
              <a:rPr lang="en-US" altLang="ko-KR" dirty="0"/>
              <a:t>– </a:t>
            </a:r>
            <a:r>
              <a:rPr lang="ko-KR" altLang="en-US" dirty="0"/>
              <a:t>네트워크가 연결되지 않은 상태에서도 실행 가능</a:t>
            </a:r>
          </a:p>
          <a:p>
            <a:pPr lvl="0"/>
            <a:r>
              <a:rPr lang="ko-KR" altLang="en-US" dirty="0"/>
              <a:t>드래그 앤 </a:t>
            </a:r>
            <a:r>
              <a:rPr lang="ko-KR" altLang="en-US" dirty="0" err="1"/>
              <a:t>드롭</a:t>
            </a:r>
            <a:r>
              <a:rPr lang="en-US" altLang="ko-KR" dirty="0"/>
              <a:t>(Drag-and-drop) - </a:t>
            </a:r>
            <a:r>
              <a:rPr lang="ko-KR" altLang="en-US" dirty="0"/>
              <a:t>요소들을 마우스로 끌어서 넣을 수 있음</a:t>
            </a:r>
          </a:p>
          <a:p>
            <a:pPr lvl="0"/>
            <a:r>
              <a:rPr lang="ko-KR" altLang="en-US" dirty="0"/>
              <a:t>웹 스토리지</a:t>
            </a:r>
            <a:r>
              <a:rPr lang="en-US" altLang="ko-KR" dirty="0"/>
              <a:t>(Web Storage) - </a:t>
            </a:r>
            <a:r>
              <a:rPr lang="ko-KR" altLang="en-US" dirty="0"/>
              <a:t>쿠키를 대체할 수 있는 웹 저장소 기능 제공</a:t>
            </a:r>
          </a:p>
          <a:p>
            <a:pPr lvl="0"/>
            <a:r>
              <a:rPr lang="ko-KR" altLang="en-US" dirty="0"/>
              <a:t>위치 정보</a:t>
            </a:r>
            <a:r>
              <a:rPr lang="en-US" altLang="ko-KR" dirty="0"/>
              <a:t>(</a:t>
            </a:r>
            <a:r>
              <a:rPr lang="en-US" altLang="ko-KR" dirty="0" err="1"/>
              <a:t>Geolocation</a:t>
            </a:r>
            <a:r>
              <a:rPr lang="en-US" altLang="ko-KR" dirty="0"/>
              <a:t>) </a:t>
            </a:r>
            <a:r>
              <a:rPr lang="ko-KR" altLang="en-US" dirty="0"/>
              <a:t>제공 </a:t>
            </a:r>
            <a:r>
              <a:rPr lang="en-US" altLang="ko-KR" dirty="0"/>
              <a:t>- </a:t>
            </a:r>
            <a:r>
              <a:rPr lang="ko-KR" altLang="en-US" dirty="0"/>
              <a:t>지도 기능</a:t>
            </a:r>
          </a:p>
          <a:p>
            <a:pPr lvl="0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 </a:t>
            </a:r>
            <a:endParaRPr lang="ko-KR" altLang="en-US" dirty="0"/>
          </a:p>
          <a:p>
            <a:pPr lvl="0"/>
            <a:r>
              <a:rPr lang="ko-KR" altLang="en-US" dirty="0"/>
              <a:t>파일 </a:t>
            </a:r>
            <a:r>
              <a:rPr lang="en-US" altLang="ko-KR" dirty="0"/>
              <a:t>API </a:t>
            </a:r>
            <a:r>
              <a:rPr lang="ko-KR" altLang="en-US" dirty="0"/>
              <a:t>지원 </a:t>
            </a:r>
            <a:r>
              <a:rPr lang="en-US" altLang="ko-KR" dirty="0"/>
              <a:t>– </a:t>
            </a:r>
            <a:r>
              <a:rPr lang="ko-KR" altLang="en-US" dirty="0"/>
              <a:t>파일 업로드와 파일 관리 기능 제공 </a:t>
            </a:r>
          </a:p>
          <a:p>
            <a:pPr lvl="0"/>
            <a:r>
              <a:rPr lang="ko-KR" altLang="en-US" dirty="0" err="1"/>
              <a:t>웹소켓</a:t>
            </a:r>
            <a:r>
              <a:rPr lang="en-US" altLang="ko-KR" dirty="0"/>
              <a:t>(</a:t>
            </a:r>
            <a:r>
              <a:rPr lang="en-US" altLang="ko-KR" dirty="0" err="1"/>
              <a:t>WebSocket</a:t>
            </a:r>
            <a:r>
              <a:rPr lang="en-US" altLang="ko-KR" dirty="0"/>
              <a:t>) API </a:t>
            </a:r>
            <a:r>
              <a:rPr lang="ko-KR" altLang="en-US" dirty="0"/>
              <a:t>제공 </a:t>
            </a:r>
            <a:r>
              <a:rPr lang="en-US" altLang="ko-KR" dirty="0"/>
              <a:t>– </a:t>
            </a:r>
            <a:r>
              <a:rPr lang="ko-KR" altLang="en-US" dirty="0"/>
              <a:t>서버와 브라우저 간의 양방향 통신 기능 제공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952" y="274638"/>
            <a:ext cx="4633415" cy="1143000"/>
          </a:xfrm>
        </p:spPr>
        <p:txBody>
          <a:bodyPr/>
          <a:lstStyle/>
          <a:p>
            <a:r>
              <a:rPr lang="en-US" altLang="ko-KR" dirty="0" err="1" smtClean="0"/>
              <a:t>HTML5</a:t>
            </a:r>
            <a:r>
              <a:rPr lang="ko-KR" altLang="en-US" dirty="0" smtClean="0"/>
              <a:t>의 신기능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48752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9728" y="274638"/>
            <a:ext cx="4947313" cy="1143000"/>
          </a:xfrm>
        </p:spPr>
        <p:txBody>
          <a:bodyPr/>
          <a:lstStyle/>
          <a:p>
            <a:r>
              <a:rPr lang="en-US" altLang="ko-KR" dirty="0" err="1" smtClean="0"/>
              <a:t>HTML5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여부</a:t>
            </a:r>
            <a:endParaRPr lang="ko-KR" altLang="en-US" dirty="0"/>
          </a:p>
        </p:txBody>
      </p:sp>
      <p:pic>
        <p:nvPicPr>
          <p:cNvPr id="421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862138"/>
            <a:ext cx="460057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1475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752475" y="1308099"/>
            <a:ext cx="8143875" cy="3263901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&lt;!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DOCTYPE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</a:t>
            </a: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head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 smtClean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title</a:t>
            </a: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en-US" altLang="ko-KR" sz="1400" dirty="0" smtClean="0"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My </a:t>
            </a:r>
            <a:r>
              <a:rPr lang="en-US" altLang="ko-KR" sz="1400" dirty="0" err="1" smtClean="0"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WebPage</a:t>
            </a: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title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head</a:t>
            </a: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body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Hello Web Programming World!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	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body</a:t>
            </a: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</a:p>
          <a:p>
            <a:pPr marL="0" indent="0">
              <a:buNone/>
            </a:pP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ko-KR" altLang="en-US" sz="1400" dirty="0"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  <p:pic>
        <p:nvPicPr>
          <p:cNvPr id="2049" name="_x182464696" descr="EMB00001098b03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1384300"/>
            <a:ext cx="4453830" cy="958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125952" y="274638"/>
            <a:ext cx="4906370" cy="1143000"/>
          </a:xfrm>
        </p:spPr>
        <p:txBody>
          <a:bodyPr/>
          <a:lstStyle/>
          <a:p>
            <a:r>
              <a:rPr lang="en-US" altLang="ko-KR" dirty="0" smtClean="0"/>
              <a:t>HTML  </a:t>
            </a:r>
            <a:r>
              <a:rPr lang="ko-KR" altLang="en-US" dirty="0" smtClean="0"/>
              <a:t>기본문서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21680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5057775" cy="1143000"/>
          </a:xfrm>
        </p:spPr>
        <p:txBody>
          <a:bodyPr/>
          <a:lstStyle/>
          <a:p>
            <a:r>
              <a:rPr lang="ko-KR" altLang="en-US" dirty="0" smtClean="0"/>
              <a:t>인터넷의 발전과정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ko-KR" altLang="en-US" dirty="0" smtClean="0"/>
              <a:t>인터넷 용어의 유래 </a:t>
            </a:r>
            <a:r>
              <a:rPr lang="en-US" altLang="ko-KR" dirty="0" smtClean="0"/>
              <a:t>: </a:t>
            </a:r>
            <a:r>
              <a:rPr lang="ko-KR" altLang="ko-KR" dirty="0" err="1" smtClean="0"/>
              <a:t>인터</a:t>
            </a:r>
            <a:r>
              <a:rPr lang="en-US" altLang="ko-KR" dirty="0" smtClean="0"/>
              <a:t>-</a:t>
            </a:r>
            <a:r>
              <a:rPr lang="ko-KR" altLang="ko-KR" dirty="0" smtClean="0"/>
              <a:t>네트워크</a:t>
            </a:r>
            <a:r>
              <a:rPr lang="en-US" altLang="ko-KR" dirty="0" smtClean="0"/>
              <a:t>(inter-network)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ARPANET</a:t>
            </a:r>
            <a:r>
              <a:rPr lang="ko-KR" altLang="ko-KR" dirty="0" smtClean="0"/>
              <a:t>의 탄생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미국 국방성에서 </a:t>
            </a:r>
            <a:r>
              <a:rPr lang="en-US" altLang="ko-KR" dirty="0" smtClean="0"/>
              <a:t>1969</a:t>
            </a:r>
            <a:r>
              <a:rPr lang="ko-KR" altLang="ko-KR" dirty="0" smtClean="0"/>
              <a:t>년 미국 내</a:t>
            </a:r>
            <a:r>
              <a:rPr lang="en-US" altLang="ko-KR" dirty="0" smtClean="0"/>
              <a:t> 4</a:t>
            </a:r>
            <a:r>
              <a:rPr lang="ko-KR" altLang="ko-KR" dirty="0" smtClean="0"/>
              <a:t>개 대학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데이터 전송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IP(Internet Protocol) </a:t>
            </a:r>
            <a:r>
              <a:rPr lang="ko-KR" altLang="ko-KR" dirty="0" smtClean="0"/>
              <a:t>전송 규약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TCP/IP </a:t>
            </a:r>
            <a:r>
              <a:rPr lang="ko-KR" altLang="ko-KR" dirty="0" smtClean="0"/>
              <a:t>프로토콜의 발전</a:t>
            </a:r>
          </a:p>
          <a:p>
            <a:pPr lvl="1"/>
            <a:r>
              <a:rPr lang="ko-KR" altLang="ko-KR" dirty="0" err="1" smtClean="0"/>
              <a:t>이더넷</a:t>
            </a:r>
            <a:r>
              <a:rPr lang="en-US" altLang="ko-KR" dirty="0" smtClean="0"/>
              <a:t> </a:t>
            </a:r>
            <a:r>
              <a:rPr lang="ko-KR" altLang="ko-KR" dirty="0" smtClean="0"/>
              <a:t>방식의</a:t>
            </a:r>
            <a:r>
              <a:rPr lang="en-US" altLang="ko-KR" dirty="0" smtClean="0"/>
              <a:t> LAN</a:t>
            </a:r>
            <a:r>
              <a:rPr lang="ko-KR" altLang="ko-KR" dirty="0" smtClean="0"/>
              <a:t>기술과</a:t>
            </a:r>
            <a:r>
              <a:rPr lang="en-US" altLang="ko-KR" dirty="0" smtClean="0"/>
              <a:t> TCP/IP(Transmission Control Protocol/Internet Protocol) </a:t>
            </a:r>
            <a:r>
              <a:rPr lang="ko-KR" altLang="ko-KR" dirty="0" smtClean="0"/>
              <a:t>프로토콜의 통신 기술 발전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TCP/IP</a:t>
            </a:r>
            <a:r>
              <a:rPr lang="ko-KR" altLang="ko-KR" dirty="0" smtClean="0"/>
              <a:t>는</a:t>
            </a:r>
            <a:r>
              <a:rPr lang="en-US" altLang="ko-KR" dirty="0" smtClean="0"/>
              <a:t> 1982</a:t>
            </a:r>
            <a:r>
              <a:rPr lang="ko-KR" altLang="ko-KR" dirty="0" smtClean="0"/>
              <a:t>년 인터넷의 표준 프로토콜로 제정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329214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752475" y="1308100"/>
            <a:ext cx="8143875" cy="4283076"/>
          </a:xfrm>
          <a:noFill/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head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title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Web Programming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title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head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body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h1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Welcome to the Web Programming!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h1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img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src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="</a:t>
            </a:r>
            <a:r>
              <a:rPr lang="en-US" altLang="ko-KR" sz="1400" dirty="0" err="1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coffee.gif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"&gt;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   언제든지 오셔서 질문이 있으시면 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올려주세요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!</a:t>
            </a:r>
          </a:p>
          <a:p>
            <a:pPr marL="0" indent="0">
              <a:buNone/>
            </a:pP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em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여러분을 환영합니다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em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h2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내용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 err="1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h2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HTML5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CSS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Javascript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, jQuery, SQL,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JSP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, ...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p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  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body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en-US" altLang="ko-KR" sz="1400" dirty="0">
              <a:solidFill>
                <a:srgbClr val="000000"/>
              </a:solidFill>
              <a:highlight>
                <a:srgbClr val="FFFFFF"/>
              </a:highlight>
              <a:latin typeface="Century Schoolbook" panose="02040604050505020304" pitchFamily="18" charset="0"/>
              <a:ea typeface="돋움체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&lt;/</a:t>
            </a:r>
            <a:r>
              <a:rPr lang="en-US" altLang="ko-KR" sz="1400" dirty="0">
                <a:solidFill>
                  <a:srgbClr val="800000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html</a:t>
            </a:r>
            <a:r>
              <a:rPr lang="en-US" altLang="ko-KR" sz="1400" dirty="0">
                <a:solidFill>
                  <a:srgbClr val="0000FF"/>
                </a:solidFill>
                <a:highlight>
                  <a:srgbClr val="FFFFFF"/>
                </a:highlight>
                <a:latin typeface="Century Schoolbook" panose="02040604050505020304" pitchFamily="18" charset="0"/>
                <a:ea typeface="돋움체"/>
              </a:rPr>
              <a:t>&gt;</a:t>
            </a:r>
            <a:endParaRPr lang="ko-KR" altLang="en-US" sz="1400" dirty="0">
              <a:latin typeface="Century Schoolbook" panose="02040604050505020304" pitchFamily="18" charset="0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952" y="274638"/>
            <a:ext cx="4906370" cy="1143000"/>
          </a:xfrm>
        </p:spPr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맛보기</a:t>
            </a:r>
            <a:endParaRPr lang="ko-KR" altLang="en-US" dirty="0"/>
          </a:p>
        </p:txBody>
      </p:sp>
      <p:pic>
        <p:nvPicPr>
          <p:cNvPr id="1025" name="_x182465896" descr="EMB00001098b0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939924"/>
            <a:ext cx="3654608" cy="2632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30472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9600" y="274638"/>
            <a:ext cx="5602406" cy="1143000"/>
          </a:xfrm>
        </p:spPr>
        <p:txBody>
          <a:bodyPr/>
          <a:lstStyle/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문서</a:t>
            </a:r>
            <a:r>
              <a:rPr lang="ko-KR" altLang="en-US" dirty="0"/>
              <a:t>의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-&gt; HTML</a:t>
            </a:r>
          </a:p>
          <a:p>
            <a:r>
              <a:rPr lang="ko-KR" altLang="en-US" dirty="0" smtClean="0"/>
              <a:t>문서의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>-&gt; ?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8139" y="2686050"/>
            <a:ext cx="558228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848312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0544" y="274638"/>
            <a:ext cx="4592472" cy="1143000"/>
          </a:xfrm>
        </p:spPr>
        <p:txBody>
          <a:bodyPr/>
          <a:lstStyle/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가 없다면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76500"/>
            <a:ext cx="8382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063913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1488" y="274638"/>
            <a:ext cx="4073857" cy="1143000"/>
          </a:xfrm>
        </p:spPr>
        <p:txBody>
          <a:bodyPr/>
          <a:lstStyle/>
          <a:p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(Cascading Style Sheets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문서의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지정한다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5837" y="2351261"/>
            <a:ext cx="7454890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259094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4192" y="274638"/>
            <a:ext cx="3896436" cy="1143000"/>
          </a:xfrm>
        </p:spPr>
        <p:txBody>
          <a:bodyPr/>
          <a:lstStyle/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거대하고 </a:t>
            </a:r>
            <a:r>
              <a:rPr lang="ko-KR" altLang="en-US" dirty="0"/>
              <a:t>복잡한 사이트를 관리할 </a:t>
            </a:r>
            <a:r>
              <a:rPr lang="ko-KR" altLang="en-US" dirty="0" smtClean="0"/>
              <a:t>때에 필요</a:t>
            </a:r>
            <a:endParaRPr lang="en-US" altLang="ko-KR" dirty="0" smtClean="0"/>
          </a:p>
          <a:p>
            <a:r>
              <a:rPr lang="ko-KR" altLang="en-US" dirty="0" smtClean="0"/>
              <a:t>모든 </a:t>
            </a:r>
            <a:r>
              <a:rPr lang="ko-KR" altLang="en-US" dirty="0"/>
              <a:t>페이지들이 동일한 </a:t>
            </a:r>
            <a:r>
              <a:rPr lang="en-US" altLang="ko-KR" dirty="0" err="1"/>
              <a:t>CSS</a:t>
            </a:r>
            <a:r>
              <a:rPr lang="ko-KR" altLang="en-US" dirty="0"/>
              <a:t>를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r>
              <a:rPr lang="en-US" altLang="ko-KR" dirty="0" err="1" smtClean="0"/>
              <a:t>CSS</a:t>
            </a:r>
            <a:r>
              <a:rPr lang="ko-KR" altLang="en-US" dirty="0"/>
              <a:t>에서 어떤 요소의 스타일을 변경하면 관련되는 전체 페이지의 내용이 한꺼번에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325" y="3356788"/>
            <a:ext cx="7244200" cy="283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2590358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320" y="274638"/>
            <a:ext cx="5889009" cy="1143000"/>
          </a:xfrm>
        </p:spPr>
        <p:txBody>
          <a:bodyPr/>
          <a:lstStyle/>
          <a:p>
            <a:r>
              <a:rPr lang="ko-KR" altLang="en-US" dirty="0" smtClean="0"/>
              <a:t>자바 스크립트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자바스크립트</a:t>
            </a:r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동적인 </a:t>
            </a:r>
            <a:r>
              <a:rPr lang="ko-KR" altLang="en-US" dirty="0"/>
              <a:t>웹 페이지를 작성하기 위하여 </a:t>
            </a:r>
            <a:r>
              <a:rPr lang="ko-KR" altLang="en-US" dirty="0" smtClean="0"/>
              <a:t>사용되는 언어</a:t>
            </a:r>
            <a:endParaRPr lang="en-US" altLang="ko-KR" dirty="0" smtClean="0"/>
          </a:p>
          <a:p>
            <a:r>
              <a:rPr lang="ko-KR" altLang="en-US" dirty="0" smtClean="0"/>
              <a:t>웹의 </a:t>
            </a:r>
            <a:r>
              <a:rPr lang="ko-KR" altLang="en-US" dirty="0"/>
              <a:t>표준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ko-KR" altLang="en-US" dirty="0" smtClean="0"/>
              <a:t>모든 웹 브라우저들은 </a:t>
            </a:r>
            <a:r>
              <a:rPr lang="ko-KR" altLang="en-US" dirty="0"/>
              <a:t>자바스크립트를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1073" y="3415857"/>
            <a:ext cx="5719763" cy="279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673130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_x253991816" descr="EMB00001afc6a2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0062" y="4973563"/>
            <a:ext cx="3011938" cy="94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5" name="_x442620424" descr="EMB00001afc6a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1199" y="4729089"/>
            <a:ext cx="2157413" cy="135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008" y="274638"/>
            <a:ext cx="4947313" cy="1143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자바스크립트 예시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628650" y="1362078"/>
            <a:ext cx="8212138" cy="3067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27000" indent="0" latinLnBrk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Symbol" pitchFamily="18" charset="2"/>
              <a:buNone/>
              <a:tabLst>
                <a:tab pos="254000" algn="l"/>
                <a:tab pos="254000" algn="l"/>
              </a:tabLst>
              <a:defRPr kumimoji="1" sz="1600">
                <a:solidFill>
                  <a:srgbClr val="000000"/>
                </a:solidFill>
                <a:latin typeface="Century Schoolbook" panose="020406040505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itchFamily="18" charset="2"/>
              <a:buChar char="·"/>
              <a:defRPr kumimoji="1" sz="2000">
                <a:latin typeface="Century Schoolbook" panose="020406040505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>
                <a:latin typeface="Century Schoolbook" panose="020406040505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600">
                <a:latin typeface="Century Schoolbook" panose="020406040505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Century Schoolbook" panose="020406040505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kumimoji="1" sz="1400">
                <a:latin typeface="+mn-lt"/>
              </a:defRPr>
            </a:lvl9pPr>
          </a:lstStyle>
          <a:p>
            <a:r>
              <a:rPr lang="en-US" altLang="ko-KR" dirty="0"/>
              <a:t>&lt;!</a:t>
            </a:r>
            <a:r>
              <a:rPr lang="en-US" altLang="ko-KR" dirty="0" err="1"/>
              <a:t>DOCTYPE</a:t>
            </a:r>
            <a:r>
              <a:rPr lang="en-US" altLang="ko-KR" dirty="0"/>
              <a:t> html&gt;</a:t>
            </a:r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    &lt;script&gt;</a:t>
            </a:r>
          </a:p>
          <a:p>
            <a:r>
              <a:rPr lang="en-US" altLang="ko-KR" dirty="0"/>
              <a:t>        function greeting(name, position) {</a:t>
            </a:r>
          </a:p>
          <a:p>
            <a:r>
              <a:rPr lang="en-US" altLang="ko-KR" dirty="0"/>
              <a:t>            alert(name + " " + position + "</a:t>
            </a:r>
            <a:r>
              <a:rPr lang="ko-KR" altLang="en-US" dirty="0"/>
              <a:t>님을 환영합니다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&lt;/script&gt;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    &lt;button </a:t>
            </a:r>
            <a:r>
              <a:rPr lang="en-US" altLang="ko-KR" dirty="0" err="1"/>
              <a:t>onclick</a:t>
            </a:r>
            <a:r>
              <a:rPr lang="en-US" altLang="ko-KR" dirty="0"/>
              <a:t>="greeting('</a:t>
            </a:r>
            <a:r>
              <a:rPr lang="ko-KR" altLang="en-US" dirty="0"/>
              <a:t>홍길동</a:t>
            </a:r>
            <a:r>
              <a:rPr lang="en-US" altLang="ko-KR" dirty="0"/>
              <a:t>', '</a:t>
            </a:r>
            <a:r>
              <a:rPr lang="ko-KR" altLang="en-US" dirty="0"/>
              <a:t>부장</a:t>
            </a:r>
            <a:r>
              <a:rPr lang="en-US" altLang="ko-KR" dirty="0"/>
              <a:t>')"&gt;</a:t>
            </a:r>
            <a:r>
              <a:rPr lang="ko-KR" altLang="en-US" dirty="0" err="1"/>
              <a:t>눌러보세요</a:t>
            </a:r>
            <a:r>
              <a:rPr lang="en-US" altLang="ko-KR" dirty="0"/>
              <a:t>!&lt;/button&gt;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</a:p>
        </p:txBody>
      </p:sp>
      <p:sp>
        <p:nvSpPr>
          <p:cNvPr id="6" name="자유형 5"/>
          <p:cNvSpPr/>
          <p:nvPr/>
        </p:nvSpPr>
        <p:spPr bwMode="auto">
          <a:xfrm>
            <a:off x="2743200" y="5172075"/>
            <a:ext cx="2724150" cy="552450"/>
          </a:xfrm>
          <a:custGeom>
            <a:avLst/>
            <a:gdLst>
              <a:gd name="connsiteX0" fmla="*/ 0 w 2724150"/>
              <a:gd name="connsiteY0" fmla="*/ 552450 h 552450"/>
              <a:gd name="connsiteX1" fmla="*/ 152400 w 2724150"/>
              <a:gd name="connsiteY1" fmla="*/ 457200 h 552450"/>
              <a:gd name="connsiteX2" fmla="*/ 238125 w 2724150"/>
              <a:gd name="connsiteY2" fmla="*/ 400050 h 552450"/>
              <a:gd name="connsiteX3" fmla="*/ 428625 w 2724150"/>
              <a:gd name="connsiteY3" fmla="*/ 304800 h 552450"/>
              <a:gd name="connsiteX4" fmla="*/ 552450 w 2724150"/>
              <a:gd name="connsiteY4" fmla="*/ 266700 h 552450"/>
              <a:gd name="connsiteX5" fmla="*/ 647700 w 2724150"/>
              <a:gd name="connsiteY5" fmla="*/ 209550 h 552450"/>
              <a:gd name="connsiteX6" fmla="*/ 838200 w 2724150"/>
              <a:gd name="connsiteY6" fmla="*/ 152400 h 552450"/>
              <a:gd name="connsiteX7" fmla="*/ 914400 w 2724150"/>
              <a:gd name="connsiteY7" fmla="*/ 114300 h 552450"/>
              <a:gd name="connsiteX8" fmla="*/ 1000125 w 2724150"/>
              <a:gd name="connsiteY8" fmla="*/ 95250 h 552450"/>
              <a:gd name="connsiteX9" fmla="*/ 1152525 w 2724150"/>
              <a:gd name="connsiteY9" fmla="*/ 47625 h 552450"/>
              <a:gd name="connsiteX10" fmla="*/ 1352550 w 2724150"/>
              <a:gd name="connsiteY10" fmla="*/ 28575 h 552450"/>
              <a:gd name="connsiteX11" fmla="*/ 1552575 w 2724150"/>
              <a:gd name="connsiteY11" fmla="*/ 9525 h 552450"/>
              <a:gd name="connsiteX12" fmla="*/ 1647825 w 2724150"/>
              <a:gd name="connsiteY12" fmla="*/ 0 h 552450"/>
              <a:gd name="connsiteX13" fmla="*/ 2171700 w 2724150"/>
              <a:gd name="connsiteY13" fmla="*/ 9525 h 552450"/>
              <a:gd name="connsiteX14" fmla="*/ 2200275 w 2724150"/>
              <a:gd name="connsiteY14" fmla="*/ 19050 h 552450"/>
              <a:gd name="connsiteX15" fmla="*/ 2247900 w 2724150"/>
              <a:gd name="connsiteY15" fmla="*/ 28575 h 552450"/>
              <a:gd name="connsiteX16" fmla="*/ 2305050 w 2724150"/>
              <a:gd name="connsiteY16" fmla="*/ 66675 h 552450"/>
              <a:gd name="connsiteX17" fmla="*/ 2333625 w 2724150"/>
              <a:gd name="connsiteY17" fmla="*/ 85725 h 552450"/>
              <a:gd name="connsiteX18" fmla="*/ 2362200 w 2724150"/>
              <a:gd name="connsiteY18" fmla="*/ 95250 h 552450"/>
              <a:gd name="connsiteX19" fmla="*/ 2428875 w 2724150"/>
              <a:gd name="connsiteY19" fmla="*/ 142875 h 552450"/>
              <a:gd name="connsiteX20" fmla="*/ 2533650 w 2724150"/>
              <a:gd name="connsiteY20" fmla="*/ 200025 h 552450"/>
              <a:gd name="connsiteX21" fmla="*/ 2562225 w 2724150"/>
              <a:gd name="connsiteY21" fmla="*/ 209550 h 552450"/>
              <a:gd name="connsiteX22" fmla="*/ 2590800 w 2724150"/>
              <a:gd name="connsiteY22" fmla="*/ 238125 h 552450"/>
              <a:gd name="connsiteX23" fmla="*/ 2619375 w 2724150"/>
              <a:gd name="connsiteY23" fmla="*/ 247650 h 552450"/>
              <a:gd name="connsiteX24" fmla="*/ 2647950 w 2724150"/>
              <a:gd name="connsiteY24" fmla="*/ 266700 h 552450"/>
              <a:gd name="connsiteX25" fmla="*/ 2705100 w 2724150"/>
              <a:gd name="connsiteY25" fmla="*/ 285750 h 552450"/>
              <a:gd name="connsiteX26" fmla="*/ 2724150 w 2724150"/>
              <a:gd name="connsiteY26" fmla="*/ 295275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24150" h="552450">
                <a:moveTo>
                  <a:pt x="0" y="552450"/>
                </a:moveTo>
                <a:cubicBezTo>
                  <a:pt x="197903" y="398526"/>
                  <a:pt x="-9729" y="548397"/>
                  <a:pt x="152400" y="457200"/>
                </a:cubicBezTo>
                <a:cubicBezTo>
                  <a:pt x="182332" y="440363"/>
                  <a:pt x="208821" y="417958"/>
                  <a:pt x="238125" y="400050"/>
                </a:cubicBezTo>
                <a:cubicBezTo>
                  <a:pt x="290705" y="367918"/>
                  <a:pt x="372349" y="325904"/>
                  <a:pt x="428625" y="304800"/>
                </a:cubicBezTo>
                <a:cubicBezTo>
                  <a:pt x="469060" y="289637"/>
                  <a:pt x="512847" y="283919"/>
                  <a:pt x="552450" y="266700"/>
                </a:cubicBezTo>
                <a:cubicBezTo>
                  <a:pt x="586406" y="251937"/>
                  <a:pt x="614582" y="226109"/>
                  <a:pt x="647700" y="209550"/>
                </a:cubicBezTo>
                <a:cubicBezTo>
                  <a:pt x="731282" y="167759"/>
                  <a:pt x="740131" y="186724"/>
                  <a:pt x="838200" y="152400"/>
                </a:cubicBezTo>
                <a:cubicBezTo>
                  <a:pt x="865004" y="143019"/>
                  <a:pt x="887621" y="123751"/>
                  <a:pt x="914400" y="114300"/>
                </a:cubicBezTo>
                <a:cubicBezTo>
                  <a:pt x="942003" y="104558"/>
                  <a:pt x="972042" y="103510"/>
                  <a:pt x="1000125" y="95250"/>
                </a:cubicBezTo>
                <a:cubicBezTo>
                  <a:pt x="1114977" y="61470"/>
                  <a:pt x="1036363" y="69405"/>
                  <a:pt x="1152525" y="47625"/>
                </a:cubicBezTo>
                <a:cubicBezTo>
                  <a:pt x="1203515" y="38064"/>
                  <a:pt x="1310403" y="31817"/>
                  <a:pt x="1352550" y="28575"/>
                </a:cubicBezTo>
                <a:cubicBezTo>
                  <a:pt x="1456368" y="7811"/>
                  <a:pt x="1364264" y="24010"/>
                  <a:pt x="1552575" y="9525"/>
                </a:cubicBezTo>
                <a:cubicBezTo>
                  <a:pt x="1584389" y="7078"/>
                  <a:pt x="1616075" y="3175"/>
                  <a:pt x="1647825" y="0"/>
                </a:cubicBezTo>
                <a:lnTo>
                  <a:pt x="2171700" y="9525"/>
                </a:lnTo>
                <a:cubicBezTo>
                  <a:pt x="2181734" y="9871"/>
                  <a:pt x="2190535" y="16615"/>
                  <a:pt x="2200275" y="19050"/>
                </a:cubicBezTo>
                <a:cubicBezTo>
                  <a:pt x="2215981" y="22977"/>
                  <a:pt x="2232025" y="25400"/>
                  <a:pt x="2247900" y="28575"/>
                </a:cubicBezTo>
                <a:lnTo>
                  <a:pt x="2305050" y="66675"/>
                </a:lnTo>
                <a:cubicBezTo>
                  <a:pt x="2314575" y="73025"/>
                  <a:pt x="2322765" y="82105"/>
                  <a:pt x="2333625" y="85725"/>
                </a:cubicBezTo>
                <a:cubicBezTo>
                  <a:pt x="2343150" y="88900"/>
                  <a:pt x="2353220" y="90760"/>
                  <a:pt x="2362200" y="95250"/>
                </a:cubicBezTo>
                <a:cubicBezTo>
                  <a:pt x="2377165" y="102733"/>
                  <a:pt x="2418808" y="135684"/>
                  <a:pt x="2428875" y="142875"/>
                </a:cubicBezTo>
                <a:cubicBezTo>
                  <a:pt x="2459309" y="164613"/>
                  <a:pt x="2501216" y="189214"/>
                  <a:pt x="2533650" y="200025"/>
                </a:cubicBezTo>
                <a:lnTo>
                  <a:pt x="2562225" y="209550"/>
                </a:lnTo>
                <a:cubicBezTo>
                  <a:pt x="2571750" y="219075"/>
                  <a:pt x="2579592" y="230653"/>
                  <a:pt x="2590800" y="238125"/>
                </a:cubicBezTo>
                <a:cubicBezTo>
                  <a:pt x="2599154" y="243694"/>
                  <a:pt x="2610395" y="243160"/>
                  <a:pt x="2619375" y="247650"/>
                </a:cubicBezTo>
                <a:cubicBezTo>
                  <a:pt x="2629614" y="252770"/>
                  <a:pt x="2637489" y="262051"/>
                  <a:pt x="2647950" y="266700"/>
                </a:cubicBezTo>
                <a:cubicBezTo>
                  <a:pt x="2666300" y="274855"/>
                  <a:pt x="2687139" y="276770"/>
                  <a:pt x="2705100" y="285750"/>
                </a:cubicBezTo>
                <a:lnTo>
                  <a:pt x="2724150" y="295275"/>
                </a:ln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3850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페이지의 내용은 </a:t>
            </a:r>
            <a:r>
              <a:rPr lang="en-US" altLang="ko-KR" dirty="0" err="1"/>
              <a:t>HTML5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/>
              <a:t>페이지의 스타일은 </a:t>
            </a:r>
            <a:r>
              <a:rPr lang="en-US" altLang="ko-KR" dirty="0" err="1"/>
              <a:t>CSS3</a:t>
            </a:r>
            <a:r>
              <a:rPr lang="ko-KR" altLang="en-US" dirty="0"/>
              <a:t>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/>
              <a:t>페이지의 상호작용은 </a:t>
            </a:r>
            <a:r>
              <a:rPr lang="ko-KR" altLang="en-US" dirty="0" err="1"/>
              <a:t>자바스크립트로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952" y="274638"/>
            <a:ext cx="6844352" cy="1143000"/>
          </a:xfrm>
        </p:spPr>
        <p:txBody>
          <a:bodyPr/>
          <a:lstStyle/>
          <a:p>
            <a:r>
              <a:rPr lang="en-US" altLang="ko-KR" dirty="0" err="1" smtClean="0"/>
              <a:t>HTML5+CSS3+Javascript</a:t>
            </a:r>
            <a:endParaRPr lang="ko-KR" altLang="en-US" dirty="0"/>
          </a:p>
        </p:txBody>
      </p:sp>
      <p:pic>
        <p:nvPicPr>
          <p:cNvPr id="418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53" y="2895600"/>
            <a:ext cx="517564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40489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1360" y="274638"/>
            <a:ext cx="5889009" cy="1143000"/>
          </a:xfrm>
        </p:spPr>
        <p:txBody>
          <a:bodyPr/>
          <a:lstStyle/>
          <a:p>
            <a:r>
              <a:rPr lang="ko-KR" altLang="en-US" dirty="0" smtClean="0"/>
              <a:t>동적인 </a:t>
            </a:r>
            <a:r>
              <a:rPr lang="ko-KR" altLang="en-US" dirty="0" err="1" smtClean="0"/>
              <a:t>웹페이지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사용자의 </a:t>
            </a:r>
            <a:r>
              <a:rPr lang="ko-KR" altLang="en-US" dirty="0"/>
              <a:t>요청에 따라서 </a:t>
            </a:r>
            <a:r>
              <a:rPr lang="ko-KR" altLang="en-US" dirty="0" smtClean="0"/>
              <a:t>웹 페이지의 </a:t>
            </a:r>
            <a:r>
              <a:rPr lang="ko-KR" altLang="en-US" dirty="0"/>
              <a:t>내용이 </a:t>
            </a:r>
            <a:r>
              <a:rPr lang="ko-KR" altLang="en-US" dirty="0" smtClean="0"/>
              <a:t>달라지는 페이지</a:t>
            </a:r>
            <a:endParaRPr lang="en-US" altLang="ko-KR" dirty="0" smtClean="0"/>
          </a:p>
          <a:p>
            <a:r>
              <a:rPr lang="ko-KR" altLang="en-US" dirty="0" smtClean="0"/>
              <a:t>게시판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en-US" altLang="ko-KR" dirty="0"/>
              <a:t>, </a:t>
            </a:r>
            <a:r>
              <a:rPr lang="ko-KR" altLang="en-US" dirty="0" smtClean="0"/>
              <a:t>방명록</a:t>
            </a:r>
            <a:endParaRPr lang="en-US" altLang="ko-KR" dirty="0" smtClean="0"/>
          </a:p>
          <a:p>
            <a:r>
              <a:rPr lang="ko-KR" altLang="en-US" dirty="0"/>
              <a:t>서버 컴퓨터 안에 도우미 프로그램을 </a:t>
            </a:r>
            <a:r>
              <a:rPr lang="ko-KR" altLang="en-US" dirty="0" smtClean="0"/>
              <a:t>작성해 놓고 </a:t>
            </a:r>
            <a:r>
              <a:rPr lang="ko-KR" altLang="en-US" dirty="0"/>
              <a:t>필요할 때마다 실행시켜서 결과를 얻은 후에 이것을 클라이언트 컴퓨터로 돌려주면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6112" y="4163572"/>
            <a:ext cx="7013305" cy="207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780372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4192" y="274638"/>
            <a:ext cx="6817044" cy="1143000"/>
          </a:xfrm>
        </p:spPr>
        <p:txBody>
          <a:bodyPr/>
          <a:lstStyle/>
          <a:p>
            <a:r>
              <a:rPr lang="en-US" altLang="ko-KR" dirty="0" smtClean="0"/>
              <a:t>APM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APM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웹 서버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Apach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+ PHP + </a:t>
            </a:r>
            <a:r>
              <a:rPr lang="en-US" altLang="ko-KR" dirty="0" err="1" smtClean="0"/>
              <a:t>MySQL</a:t>
            </a:r>
            <a:endParaRPr lang="en-US" altLang="ko-KR" dirty="0" smtClean="0"/>
          </a:p>
          <a:p>
            <a:r>
              <a:rPr lang="ko-KR" altLang="en-US" dirty="0" smtClean="0"/>
              <a:t>회원가입이나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 등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9970" y="2532455"/>
            <a:ext cx="557212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706932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WWW(World Wide </a:t>
            </a:r>
            <a:r>
              <a:rPr lang="en-US" altLang="ko-KR" dirty="0" smtClean="0"/>
              <a:t>Web): </a:t>
            </a:r>
            <a:r>
              <a:rPr lang="ko-KR" altLang="en-US" dirty="0" smtClean="0"/>
              <a:t>세계를 </a:t>
            </a:r>
            <a:r>
              <a:rPr lang="ko-KR" altLang="en-US" dirty="0"/>
              <a:t>뒤덮는 </a:t>
            </a:r>
            <a:r>
              <a:rPr lang="ko-KR" altLang="en-US" dirty="0" smtClean="0"/>
              <a:t>거미줄</a:t>
            </a:r>
            <a:endParaRPr lang="en-US" altLang="ko-KR" dirty="0" smtClean="0"/>
          </a:p>
          <a:p>
            <a:r>
              <a:rPr lang="ko-KR" altLang="en-US" dirty="0" smtClean="0"/>
              <a:t>초기 </a:t>
            </a:r>
            <a:r>
              <a:rPr lang="ko-KR" altLang="en-US" dirty="0"/>
              <a:t>인터넷에서는 텔넷</a:t>
            </a:r>
            <a:r>
              <a:rPr lang="en-US" altLang="ko-KR" dirty="0"/>
              <a:t>, FTP, </a:t>
            </a:r>
            <a:r>
              <a:rPr lang="ko-KR" altLang="en-US" dirty="0">
                <a:hlinkClick r:id="rId2"/>
              </a:rPr>
              <a:t>전자 메일</a:t>
            </a:r>
            <a:r>
              <a:rPr lang="en-US" altLang="ko-KR" dirty="0"/>
              <a:t>, </a:t>
            </a:r>
            <a:r>
              <a:rPr lang="ko-KR" altLang="en-US" dirty="0">
                <a:hlinkClick r:id="rId3"/>
              </a:rPr>
              <a:t>유즈넷</a:t>
            </a:r>
            <a:r>
              <a:rPr lang="ko-KR" altLang="en-US" dirty="0"/>
              <a:t> </a:t>
            </a:r>
            <a:r>
              <a:rPr lang="ko-KR" altLang="en-US" dirty="0" smtClean="0"/>
              <a:t>등의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 위주 서비스</a:t>
            </a:r>
            <a:endParaRPr lang="en-US" altLang="ko-KR" dirty="0" smtClean="0"/>
          </a:p>
          <a:p>
            <a:r>
              <a:rPr lang="en-US" altLang="ko-KR" dirty="0" smtClean="0"/>
              <a:t>WWW</a:t>
            </a:r>
            <a:r>
              <a:rPr lang="ko-KR" altLang="en-US" dirty="0"/>
              <a:t>은 인터넷을 사용하기 쉽도록 </a:t>
            </a:r>
            <a:r>
              <a:rPr lang="ko-KR" altLang="en-US" dirty="0" err="1"/>
              <a:t>하이퍼</a:t>
            </a:r>
            <a:r>
              <a:rPr lang="ko-KR" altLang="en-US" dirty="0"/>
              <a:t> 텍스트와 그림을 통하여 모든 서비스를 이용할 수 있도록 만든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274638"/>
            <a:ext cx="3581400" cy="1143000"/>
          </a:xfrm>
        </p:spPr>
        <p:txBody>
          <a:bodyPr/>
          <a:lstStyle/>
          <a:p>
            <a:r>
              <a:rPr lang="en-US" altLang="ko-KR" dirty="0" smtClean="0"/>
              <a:t>WWW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06531" name="_x181212336" descr="EMB000019e4b8c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3914775"/>
            <a:ext cx="2660650" cy="24542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36172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559559" y="3002515"/>
            <a:ext cx="8475260" cy="2881296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8831" y="980003"/>
            <a:ext cx="8007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dirty="0" smtClean="0">
                <a:latin typeface="+mn-ea"/>
              </a:rPr>
              <a:t>프로토콜</a:t>
            </a:r>
            <a:r>
              <a:rPr lang="en-US" altLang="ko-KR" sz="2000" dirty="0" smtClean="0">
                <a:latin typeface="+mn-ea"/>
              </a:rPr>
              <a:t>(Protocol) : </a:t>
            </a:r>
            <a:r>
              <a:rPr lang="ko-KR" altLang="en-US" sz="2000" dirty="0" smtClean="0">
                <a:latin typeface="+mn-ea"/>
              </a:rPr>
              <a:t>네트워크상에서 약속한 통신규약</a:t>
            </a:r>
            <a:endParaRPr lang="en-US" altLang="ko-KR" sz="2000" dirty="0" smtClean="0">
              <a:latin typeface="+mn-ea"/>
            </a:endParaRPr>
          </a:p>
          <a:p>
            <a:pPr marL="171450" indent="-171450"/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2000" dirty="0" smtClean="0">
                <a:latin typeface="+mn-ea"/>
              </a:rPr>
              <a:t>IP : </a:t>
            </a:r>
            <a:r>
              <a:rPr lang="ko-KR" altLang="en-US" sz="2000" dirty="0" smtClean="0">
                <a:latin typeface="+mn-ea"/>
              </a:rPr>
              <a:t>네트워크상에서 컴퓨터를 식별할 수 있는 주소</a:t>
            </a:r>
            <a:endParaRPr lang="en-US" altLang="ko-KR" sz="2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2000" dirty="0" smtClean="0">
                <a:latin typeface="+mn-ea"/>
              </a:rPr>
              <a:t>DNS : IP</a:t>
            </a:r>
            <a:r>
              <a:rPr lang="ko-KR" altLang="en-US" sz="2000" dirty="0" smtClean="0">
                <a:latin typeface="+mn-ea"/>
              </a:rPr>
              <a:t>주소를 인간이 쉽게 외우도록 </a:t>
            </a:r>
            <a:r>
              <a:rPr lang="ko-KR" altLang="en-US" sz="2000" dirty="0" err="1" smtClean="0">
                <a:latin typeface="+mn-ea"/>
              </a:rPr>
              <a:t>맵핑한</a:t>
            </a:r>
            <a:r>
              <a:rPr lang="ko-KR" altLang="en-US" sz="2000" dirty="0" smtClean="0">
                <a:latin typeface="+mn-ea"/>
              </a:rPr>
              <a:t> 문자열</a:t>
            </a:r>
            <a:endParaRPr lang="en-US" altLang="ko-KR" sz="2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2000" dirty="0" smtClean="0">
                <a:latin typeface="+mn-ea"/>
              </a:rPr>
              <a:t>Port : IP</a:t>
            </a:r>
            <a:r>
              <a:rPr lang="ko-KR" altLang="en-US" sz="2000" dirty="0" smtClean="0">
                <a:latin typeface="+mn-ea"/>
              </a:rPr>
              <a:t>주소가 컴퓨터를 식별할 수 있게 해준다면</a:t>
            </a:r>
            <a:r>
              <a:rPr lang="en-US" altLang="ko-KR" sz="2000" dirty="0" smtClean="0">
                <a:latin typeface="+mn-ea"/>
              </a:rPr>
              <a:t>, Port</a:t>
            </a:r>
            <a:r>
              <a:rPr lang="ko-KR" altLang="en-US" sz="2000" dirty="0" smtClean="0">
                <a:latin typeface="+mn-ea"/>
              </a:rPr>
              <a:t>번호는 해당컴퓨터의 구동되고 있는 프로그램을 구분할 수 있는 번호 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740" y="3338522"/>
            <a:ext cx="90729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서울산업진흥원 웹사이트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http</a:t>
            </a:r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://www.sba.seoul.kr:80/kr/index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03543" y="4353645"/>
            <a:ext cx="733298" cy="46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060812" y="4353636"/>
            <a:ext cx="4026089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315724" y="4353185"/>
            <a:ext cx="348563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6974006" y="4339988"/>
            <a:ext cx="1787857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270192" y="4353186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4707" y="5110888"/>
            <a:ext cx="830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프로토콜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414737" y="4353186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10490" y="5121626"/>
            <a:ext cx="24084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컴퓨터 주소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(DNS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주소로 변경</a:t>
            </a: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480149" y="4353186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26208" y="5121626"/>
            <a:ext cx="707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port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 rot="5400000">
            <a:off x="7407171" y="4723758"/>
            <a:ext cx="768442" cy="15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99971" y="5107978"/>
            <a:ext cx="9989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Information path</a:t>
            </a:r>
          </a:p>
        </p:txBody>
      </p:sp>
    </p:spTree>
    <p:extLst>
      <p:ext uri="{BB962C8B-B14F-4D97-AF65-F5344CB8AC3E}">
        <p14:creationId xmlns:p14="http://schemas.microsoft.com/office/powerpoint/2010/main" xmlns="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461597" y="2579435"/>
            <a:ext cx="8130686" cy="3316406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7755" y="1072166"/>
            <a:ext cx="837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dirty="0" smtClean="0">
                <a:latin typeface="+mn-ea"/>
              </a:rPr>
              <a:t>웹 서버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클라이언트의 요청에 의해 정보를 제</a:t>
            </a:r>
            <a:r>
              <a:rPr lang="ko-KR" altLang="en-US" dirty="0">
                <a:latin typeface="+mn-ea"/>
              </a:rPr>
              <a:t>공</a:t>
            </a:r>
            <a:r>
              <a:rPr lang="ko-KR" altLang="en-US" dirty="0" smtClean="0">
                <a:latin typeface="+mn-ea"/>
              </a:rPr>
              <a:t>해 주는 서버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A</a:t>
            </a:r>
            <a:r>
              <a:rPr lang="en-US" altLang="ko-KR" dirty="0" err="1" smtClean="0">
                <a:latin typeface="+mn-ea"/>
              </a:rPr>
              <a:t>phach</a:t>
            </a:r>
            <a:r>
              <a:rPr lang="en-US" altLang="ko-KR" dirty="0" smtClean="0">
                <a:latin typeface="+mn-ea"/>
              </a:rPr>
              <a:t>, IIS).</a:t>
            </a:r>
          </a:p>
          <a:p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별도의 구현이 필요한 </a:t>
            </a:r>
            <a:r>
              <a:rPr lang="ko-KR" altLang="en-US" dirty="0" err="1" smtClean="0">
                <a:latin typeface="+mn-ea"/>
              </a:rPr>
              <a:t>로직이</a:t>
            </a:r>
            <a:r>
              <a:rPr lang="ko-KR" altLang="en-US" dirty="0" smtClean="0">
                <a:latin typeface="+mn-ea"/>
              </a:rPr>
              <a:t> 있을 경우 웹 어플리케이션 서버에 요청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>
                <a:latin typeface="+mn-ea"/>
              </a:rPr>
              <a:t>웹 브라우저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웹 서버에 정보를 요청하고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웹 서버로부터 정보를 받는 매개체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이때 </a:t>
            </a:r>
            <a:r>
              <a:rPr lang="en-US" altLang="ko-KR" dirty="0" smtClean="0">
                <a:latin typeface="+mn-ea"/>
              </a:rPr>
              <a:t>HTTP </a:t>
            </a:r>
            <a:r>
              <a:rPr lang="ko-KR" altLang="en-US" dirty="0" smtClean="0">
                <a:latin typeface="+mn-ea"/>
              </a:rPr>
              <a:t>프로토콜을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사용함</a:t>
            </a:r>
            <a:r>
              <a:rPr lang="en-US" altLang="ko-KR" dirty="0" smtClean="0">
                <a:latin typeface="+mn-ea"/>
              </a:rPr>
              <a:t>. 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2348" y="3337614"/>
            <a:ext cx="1968818" cy="1435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883" y="3731904"/>
            <a:ext cx="1968818" cy="14355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271882" y="3070486"/>
            <a:ext cx="1432235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어플리케이션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123779" y="3070485"/>
            <a:ext cx="810854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041367" y="3070484"/>
            <a:ext cx="810854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3413257" y="3730878"/>
            <a:ext cx="440390" cy="1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949398" y="3730878"/>
            <a:ext cx="2201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6804007" y="3730878"/>
            <a:ext cx="2201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6801842" y="4645867"/>
            <a:ext cx="2201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4947308" y="4630926"/>
            <a:ext cx="2201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3357283" y="4630926"/>
            <a:ext cx="49636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71482" y="3388086"/>
            <a:ext cx="754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request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48650" y="4674991"/>
            <a:ext cx="959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response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37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319734474"/>
              </p:ext>
            </p:extLst>
          </p:nvPr>
        </p:nvGraphicFramePr>
        <p:xfrm>
          <a:off x="1133476" y="1517523"/>
          <a:ext cx="7303420" cy="2567100"/>
        </p:xfrm>
        <a:graphic>
          <a:graphicData uri="http://schemas.openxmlformats.org/drawingml/2006/table">
            <a:tbl>
              <a:tblPr/>
              <a:tblGrid>
                <a:gridCol w="1186643"/>
                <a:gridCol w="2524836"/>
                <a:gridCol w="3591941"/>
              </a:tblGrid>
              <a:tr h="2696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Native App.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Web App.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48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실행속도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빠름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일반적으로 느림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  <a:tr h="5110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플랫폼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플랫폼마다 제작하여야 함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하나의 버전으로 모든 플랫폼에서 실행 가능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8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배포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앱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 마켓을 통한 배포 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배포할 필요가 없음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  <a:tr h="5110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버전 업데이트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상당한 시간이 걸림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즉시 반영된다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. 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10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개발언어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Java,  Object-c,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 C#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HTML, CSS, </a:t>
                      </a:r>
                      <a:r>
                        <a:rPr lang="en-US" altLang="ko-KR" sz="12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Javascript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,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 </a:t>
                      </a:r>
                      <a:r>
                        <a:rPr lang="en-US" altLang="ko-KR" sz="1200" b="1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Jquery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Century Schoolbook" panose="02040604050505020304" pitchFamily="18" charset="0"/>
                          <a:ea typeface="오이"/>
                        </a:rPr>
                        <a:t> 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Century Schoolbook" panose="020406040505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9728" y="274638"/>
            <a:ext cx="5670645" cy="1143000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pic>
        <p:nvPicPr>
          <p:cNvPr id="41676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291013"/>
            <a:ext cx="3405188" cy="189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69100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5008" y="274638"/>
            <a:ext cx="5247564" cy="1143000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앱과</a:t>
            </a:r>
            <a:r>
              <a:rPr lang="ko-KR" altLang="en-US" dirty="0"/>
              <a:t> </a:t>
            </a:r>
            <a:r>
              <a:rPr lang="ko-KR" altLang="en-US" dirty="0" err="1"/>
              <a:t>네이티브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pic>
        <p:nvPicPr>
          <p:cNvPr id="417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471613"/>
            <a:ext cx="51816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05449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 기획자</a:t>
            </a:r>
            <a:endParaRPr lang="en-US" altLang="ko-KR" dirty="0" smtClean="0"/>
          </a:p>
          <a:p>
            <a:r>
              <a:rPr lang="ko-KR" altLang="en-US" dirty="0" smtClean="0"/>
              <a:t>웹 디자이너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err="1" smtClean="0"/>
              <a:t>코더</a:t>
            </a:r>
            <a:endParaRPr lang="en-US" altLang="ko-KR" dirty="0" smtClean="0"/>
          </a:p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퍼블리셔</a:t>
            </a:r>
            <a:endParaRPr lang="en-US" altLang="ko-KR" dirty="0" smtClean="0"/>
          </a:p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개발자</a:t>
            </a:r>
            <a:endParaRPr lang="en-US" altLang="ko-KR" dirty="0" smtClean="0"/>
          </a:p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개발자</a:t>
            </a:r>
            <a:r>
              <a:rPr lang="en-US" altLang="ko-KR" dirty="0" smtClean="0"/>
              <a:t>(Front-End)</a:t>
            </a:r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개발자</a:t>
            </a:r>
            <a:r>
              <a:rPr lang="en-US" altLang="ko-KR" dirty="0" smtClean="0"/>
              <a:t>(Back-End)</a:t>
            </a:r>
          </a:p>
          <a:p>
            <a:r>
              <a:rPr lang="ko-KR" altLang="en-US" dirty="0" err="1" smtClean="0"/>
              <a:t>풀스택</a:t>
            </a:r>
            <a:r>
              <a:rPr lang="ko-KR" altLang="en-US" dirty="0" smtClean="0"/>
              <a:t> 개발자</a:t>
            </a:r>
            <a:r>
              <a:rPr lang="en-US" altLang="ko-KR" dirty="0" smtClean="0"/>
              <a:t>(Full stack)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85850" y="274638"/>
            <a:ext cx="5105400" cy="1143000"/>
          </a:xfrm>
        </p:spPr>
        <p:txBody>
          <a:bodyPr/>
          <a:lstStyle/>
          <a:p>
            <a:r>
              <a:rPr lang="ko-KR" altLang="en-US" dirty="0" err="1" smtClean="0"/>
              <a:t>웹서비스</a:t>
            </a:r>
            <a:r>
              <a:rPr lang="ko-KR" altLang="en-US" dirty="0" smtClean="0"/>
              <a:t> 관련 직군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38225" y="274638"/>
            <a:ext cx="5667375" cy="1143000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퍼블리셔</a:t>
            </a:r>
            <a:r>
              <a:rPr lang="ko-KR" altLang="en-US" dirty="0" smtClean="0"/>
              <a:t> 등장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1795463"/>
            <a:ext cx="440055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2050" y="1809750"/>
            <a:ext cx="3843248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48400" y="6486525"/>
            <a:ext cx="273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263" y="1828800"/>
            <a:ext cx="30575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2050" y="1471613"/>
            <a:ext cx="32766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1038225" y="274638"/>
            <a:ext cx="5667375" cy="1143000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퍼블리셔</a:t>
            </a:r>
            <a:r>
              <a:rPr lang="ko-KR" altLang="en-US" dirty="0" smtClean="0"/>
              <a:t> 등장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9850" y="6600825"/>
            <a:ext cx="273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76324" y="407988"/>
            <a:ext cx="6391276" cy="114300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웹서비스</a:t>
            </a:r>
            <a:r>
              <a:rPr lang="ko-KR" altLang="en-US" dirty="0" smtClean="0"/>
              <a:t> 개발 단계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428750"/>
            <a:ext cx="5711972" cy="496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48400" y="6486525"/>
            <a:ext cx="273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1076324" y="407988"/>
            <a:ext cx="6391276" cy="114300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웹서비스</a:t>
            </a:r>
            <a:r>
              <a:rPr lang="ko-KR" altLang="en-US" dirty="0" smtClean="0"/>
              <a:t> 개발 단계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8650" y="1219518"/>
            <a:ext cx="4695825" cy="563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43124"/>
            <a:ext cx="2924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00575" y="6611779"/>
            <a:ext cx="273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</a:rPr>
              <a:t>이미지참조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. http://emptydream.tistory.com 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2525" y="274638"/>
            <a:ext cx="4933950" cy="1143000"/>
          </a:xfrm>
        </p:spPr>
        <p:txBody>
          <a:bodyPr/>
          <a:lstStyle/>
          <a:p>
            <a:r>
              <a:rPr lang="en-US" altLang="ko-KR" dirty="0" smtClean="0"/>
              <a:t>WWW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동작원리</a:t>
            </a:r>
            <a:endParaRPr lang="ko-KR" altLang="en-US" dirty="0"/>
          </a:p>
        </p:txBody>
      </p:sp>
      <p:pic>
        <p:nvPicPr>
          <p:cNvPr id="407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1690688"/>
            <a:ext cx="65055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9833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가지의 기본 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특정한 </a:t>
            </a:r>
            <a:r>
              <a:rPr lang="ko-KR" altLang="en-US" dirty="0"/>
              <a:t>파일을 요청하는 </a:t>
            </a:r>
            <a:r>
              <a:rPr lang="en-US" altLang="ko-KR" dirty="0"/>
              <a:t>HTTP </a:t>
            </a:r>
            <a:r>
              <a:rPr lang="en-US" altLang="ko-KR" dirty="0" smtClean="0"/>
              <a:t>Request</a:t>
            </a:r>
          </a:p>
          <a:p>
            <a:pPr lvl="1"/>
            <a:r>
              <a:rPr lang="ko-KR" altLang="en-US" dirty="0" smtClean="0"/>
              <a:t>찾은 </a:t>
            </a:r>
            <a:r>
              <a:rPr lang="ko-KR" altLang="en-US" dirty="0"/>
              <a:t>파일을 돌려주는 </a:t>
            </a:r>
            <a:r>
              <a:rPr lang="en-US" altLang="ko-KR" dirty="0"/>
              <a:t>HTTP Response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090" y="274638"/>
            <a:ext cx="4895850" cy="1143000"/>
          </a:xfrm>
        </p:spPr>
        <p:txBody>
          <a:bodyPr/>
          <a:lstStyle/>
          <a:p>
            <a:r>
              <a:rPr lang="ko-KR" altLang="en-US" dirty="0" smtClean="0"/>
              <a:t>클라이언트와 서버</a:t>
            </a:r>
            <a:endParaRPr lang="ko-KR" altLang="en-US" dirty="0"/>
          </a:p>
        </p:txBody>
      </p:sp>
      <p:pic>
        <p:nvPicPr>
          <p:cNvPr id="408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724150"/>
            <a:ext cx="7500937" cy="268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42801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HTML(Hyper Text Markup Language)</a:t>
            </a:r>
            <a:r>
              <a:rPr lang="ko-KR" altLang="en-US" dirty="0"/>
              <a:t>은 웹 페이지를 기술하기 위한 </a:t>
            </a:r>
            <a:r>
              <a:rPr lang="ko-KR" altLang="en-US" dirty="0" err="1" smtClean="0"/>
              <a:t>마크업</a:t>
            </a:r>
            <a:r>
              <a:rPr lang="en-US" altLang="ko-KR" dirty="0"/>
              <a:t>(markup)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</a:t>
            </a:r>
            <a:r>
              <a:rPr lang="ko-KR" altLang="en-US" dirty="0"/>
              <a:t>언어는 텍스트에 태그를 붙여서 텍스트가 문서의 어디에 해당하는지를 기술한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3475" y="274638"/>
            <a:ext cx="3105150" cy="1143000"/>
          </a:xfrm>
        </p:spPr>
        <p:txBody>
          <a:bodyPr/>
          <a:lstStyle/>
          <a:p>
            <a:r>
              <a:rPr lang="en-US" altLang="ko-KR" dirty="0" smtClean="0"/>
              <a:t>HTML</a:t>
            </a:r>
            <a:endParaRPr lang="ko-KR" altLang="en-US" dirty="0"/>
          </a:p>
        </p:txBody>
      </p:sp>
      <p:pic>
        <p:nvPicPr>
          <p:cNvPr id="4096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3581400"/>
            <a:ext cx="66389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44757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문서를 읽어서 눈에 보이는 웹 페이지를 만든다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5136" y="274638"/>
            <a:ext cx="5807122" cy="1143000"/>
          </a:xfrm>
        </p:spPr>
        <p:txBody>
          <a:bodyPr/>
          <a:lstStyle/>
          <a:p>
            <a:r>
              <a:rPr lang="ko-KR" altLang="en-US" dirty="0" err="1" smtClean="0"/>
              <a:t>웹브라우저</a:t>
            </a:r>
            <a:endParaRPr lang="ko-KR" altLang="en-US" dirty="0"/>
          </a:p>
        </p:txBody>
      </p:sp>
      <p:pic>
        <p:nvPicPr>
          <p:cNvPr id="410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309812"/>
            <a:ext cx="78867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94369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2050" y="274638"/>
            <a:ext cx="5238750" cy="1143000"/>
          </a:xfrm>
        </p:spPr>
        <p:txBody>
          <a:bodyPr/>
          <a:lstStyle/>
          <a:p>
            <a:r>
              <a:rPr lang="ko-KR" altLang="en-US" dirty="0" err="1" smtClean="0"/>
              <a:t>웹브라우저</a:t>
            </a:r>
            <a:endParaRPr lang="ko-KR" altLang="en-US" dirty="0"/>
          </a:p>
        </p:txBody>
      </p:sp>
      <p:pic>
        <p:nvPicPr>
          <p:cNvPr id="420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414463"/>
            <a:ext cx="6631126" cy="412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04871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(Internet Explorer; IE) </a:t>
            </a:r>
            <a:endParaRPr lang="en-US" altLang="ko-KR" dirty="0" smtClean="0"/>
          </a:p>
          <a:p>
            <a:pPr lvl="1" fontAlgn="base"/>
            <a:r>
              <a:rPr lang="ko-KR" altLang="ko-KR" dirty="0" smtClean="0"/>
              <a:t>윈도우 </a:t>
            </a:r>
            <a:r>
              <a:rPr lang="en-US" altLang="ko-KR" dirty="0"/>
              <a:t>95 </a:t>
            </a:r>
            <a:r>
              <a:rPr lang="ko-KR" altLang="ko-KR" dirty="0"/>
              <a:t>운영체제에 </a:t>
            </a:r>
            <a:r>
              <a:rPr lang="ko-KR" altLang="ko-KR" dirty="0" smtClean="0"/>
              <a:t>기본</a:t>
            </a:r>
            <a:r>
              <a:rPr lang="en-US" altLang="ko-KR" dirty="0" smtClean="0"/>
              <a:t> </a:t>
            </a:r>
            <a:r>
              <a:rPr lang="ko-KR" altLang="ko-KR" dirty="0" smtClean="0"/>
              <a:t>제공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</a:t>
            </a:r>
            <a:r>
              <a:rPr lang="ko-KR" altLang="ko-KR" dirty="0" smtClean="0"/>
              <a:t>후부터 사용자 </a:t>
            </a:r>
            <a:r>
              <a:rPr lang="ko-KR" altLang="ko-KR" dirty="0"/>
              <a:t>급격히 </a:t>
            </a:r>
            <a:r>
              <a:rPr lang="ko-KR" altLang="ko-KR" dirty="0" smtClean="0"/>
              <a:t>증가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1998</a:t>
            </a:r>
            <a:r>
              <a:rPr lang="ko-KR" altLang="ko-KR" dirty="0"/>
              <a:t>년 </a:t>
            </a:r>
            <a:r>
              <a:rPr lang="ko-KR" altLang="ko-KR" dirty="0" err="1"/>
              <a:t>넷스케이프</a:t>
            </a:r>
            <a:r>
              <a:rPr lang="ko-KR" altLang="ko-KR" dirty="0"/>
              <a:t> </a:t>
            </a:r>
            <a:r>
              <a:rPr lang="ko-KR" altLang="ko-KR" dirty="0" err="1"/>
              <a:t>몰락이후</a:t>
            </a:r>
            <a:r>
              <a:rPr lang="ko-KR" altLang="ko-KR" dirty="0"/>
              <a:t> </a:t>
            </a:r>
            <a:r>
              <a:rPr lang="ko-KR" altLang="ko-KR" dirty="0" smtClean="0"/>
              <a:t>가장 </a:t>
            </a:r>
            <a:r>
              <a:rPr lang="ko-KR" altLang="ko-KR" dirty="0"/>
              <a:t>널리 </a:t>
            </a:r>
            <a:r>
              <a:rPr lang="ko-KR" altLang="ko-KR" dirty="0" smtClean="0"/>
              <a:t>사용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2001</a:t>
            </a:r>
            <a:r>
              <a:rPr lang="ko-KR" altLang="ko-KR" dirty="0"/>
              <a:t>년 발표된 </a:t>
            </a:r>
            <a:r>
              <a:rPr lang="en-US" altLang="ko-KR" dirty="0"/>
              <a:t>6.0 </a:t>
            </a:r>
            <a:r>
              <a:rPr lang="ko-KR" altLang="ko-KR" dirty="0"/>
              <a:t>버전은 시장점유율이 한때 </a:t>
            </a:r>
            <a:r>
              <a:rPr lang="en-US" altLang="ko-KR" dirty="0"/>
              <a:t>95</a:t>
            </a:r>
            <a:r>
              <a:rPr lang="en-US" altLang="ko-KR" dirty="0" smtClean="0"/>
              <a:t>%</a:t>
            </a:r>
            <a:r>
              <a:rPr lang="ko-KR" altLang="ko-KR" dirty="0" smtClean="0"/>
              <a:t> 상회</a:t>
            </a:r>
            <a:endParaRPr lang="en-US" altLang="ko-KR" dirty="0" smtClean="0"/>
          </a:p>
          <a:p>
            <a:pPr lvl="1" fontAlgn="base"/>
            <a:r>
              <a:rPr lang="ko-KR" altLang="ko-KR" dirty="0" smtClean="0"/>
              <a:t>경쟁이 </a:t>
            </a:r>
            <a:r>
              <a:rPr lang="ko-KR" altLang="ko-KR" dirty="0"/>
              <a:t>거세진 이후</a:t>
            </a:r>
            <a:r>
              <a:rPr lang="en-US" altLang="ko-KR" dirty="0"/>
              <a:t> 2007</a:t>
            </a:r>
            <a:r>
              <a:rPr lang="ko-KR" altLang="ko-KR" dirty="0"/>
              <a:t>년 버전</a:t>
            </a:r>
            <a:r>
              <a:rPr lang="en-US" altLang="ko-KR" dirty="0"/>
              <a:t> </a:t>
            </a:r>
            <a:r>
              <a:rPr lang="en-US" altLang="ko-KR" dirty="0" smtClean="0"/>
              <a:t>7.0</a:t>
            </a:r>
            <a:r>
              <a:rPr lang="ko-KR" altLang="en-US" dirty="0" smtClean="0"/>
              <a:t>출시</a:t>
            </a:r>
            <a:r>
              <a:rPr lang="en-US" altLang="ko-KR" dirty="0" smtClean="0"/>
              <a:t>, 2012</a:t>
            </a:r>
            <a:r>
              <a:rPr lang="ko-KR" altLang="ko-KR" dirty="0"/>
              <a:t>년 현재 버전</a:t>
            </a:r>
            <a:r>
              <a:rPr lang="en-US" altLang="ko-KR" dirty="0"/>
              <a:t> </a:t>
            </a:r>
            <a:r>
              <a:rPr lang="en-US" altLang="ko-KR" dirty="0" smtClean="0"/>
              <a:t>10</a:t>
            </a:r>
          </a:p>
          <a:p>
            <a:pPr lvl="1" fontAlgn="base"/>
            <a:r>
              <a:rPr lang="ko-KR" altLang="ko-KR" dirty="0" err="1" smtClean="0"/>
              <a:t>웹표준</a:t>
            </a:r>
            <a:r>
              <a:rPr lang="ko-KR" altLang="ko-KR" dirty="0" smtClean="0"/>
              <a:t> </a:t>
            </a:r>
            <a:r>
              <a:rPr lang="ko-KR" altLang="ko-KR" dirty="0"/>
              <a:t>호환성이 떨어지는 </a:t>
            </a:r>
            <a:r>
              <a:rPr lang="ko-KR" altLang="ko-KR" dirty="0" smtClean="0"/>
              <a:t>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국내의 경우 </a:t>
            </a:r>
            <a:r>
              <a:rPr lang="ko-KR" altLang="ko-KR" dirty="0" smtClean="0"/>
              <a:t>액티브</a:t>
            </a:r>
            <a:r>
              <a:rPr lang="en-US" altLang="ko-KR" dirty="0" smtClean="0"/>
              <a:t>X </a:t>
            </a:r>
            <a:r>
              <a:rPr lang="ko-KR" altLang="en-US" dirty="0" smtClean="0"/>
              <a:t>사용 문제점</a:t>
            </a:r>
            <a:endParaRPr lang="en-US" altLang="ko-KR" dirty="0" smtClean="0"/>
          </a:p>
          <a:p>
            <a:pPr lvl="2" fontAlgn="base"/>
            <a:endParaRPr lang="en-US" altLang="ko-KR" dirty="0" smtClean="0"/>
          </a:p>
          <a:p>
            <a:r>
              <a:rPr lang="ko-KR" altLang="ko-KR" dirty="0" smtClean="0"/>
              <a:t>모질라 </a:t>
            </a:r>
            <a:r>
              <a:rPr lang="ko-KR" altLang="ko-KR" dirty="0" err="1" smtClean="0"/>
              <a:t>파이어폭스</a:t>
            </a:r>
            <a:r>
              <a:rPr lang="en-US" altLang="ko-KR" dirty="0" smtClean="0"/>
              <a:t>(Mozilla Firefox) 	 </a:t>
            </a:r>
            <a:endParaRPr lang="ko-KR" altLang="ko-KR" dirty="0" smtClean="0"/>
          </a:p>
          <a:p>
            <a:pPr lvl="1"/>
            <a:r>
              <a:rPr lang="ko-KR" altLang="ko-KR" dirty="0" smtClean="0"/>
              <a:t>비영리 단체인 모질라 재단에서 </a:t>
            </a:r>
            <a:r>
              <a:rPr lang="en-US" altLang="ko-KR" dirty="0" smtClean="0"/>
              <a:t>2004</a:t>
            </a:r>
            <a:r>
              <a:rPr lang="ko-KR" altLang="ko-KR" dirty="0" smtClean="0"/>
              <a:t>년 </a:t>
            </a:r>
            <a:r>
              <a:rPr lang="en-US" altLang="ko-KR" dirty="0" smtClean="0"/>
              <a:t>1.0</a:t>
            </a:r>
            <a:r>
              <a:rPr lang="ko-KR" altLang="ko-KR" dirty="0" smtClean="0"/>
              <a:t>버전 발표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모질라 재단 내에서 자유 소프트웨어 웹브라우저로 개발</a:t>
            </a:r>
            <a:endParaRPr lang="en-US" altLang="ko-KR" dirty="0" smtClean="0"/>
          </a:p>
          <a:p>
            <a:pPr lvl="2"/>
            <a:r>
              <a:rPr lang="ko-KR" altLang="ko-KR" dirty="0" err="1" smtClean="0"/>
              <a:t>오픈소스</a:t>
            </a:r>
            <a:r>
              <a:rPr lang="ko-KR" altLang="ko-KR" dirty="0" smtClean="0"/>
              <a:t> 개발 </a:t>
            </a:r>
            <a:r>
              <a:rPr lang="ko-KR" altLang="ko-KR" dirty="0" err="1" smtClean="0"/>
              <a:t>자원자를</a:t>
            </a:r>
            <a:r>
              <a:rPr lang="ko-KR" altLang="ko-KR" dirty="0" smtClean="0"/>
              <a:t> 통해 모든 개발 작업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다양한 운영체제에서 실행이 가능</a:t>
            </a:r>
            <a:r>
              <a:rPr lang="en-US" altLang="ko-KR" dirty="0" smtClean="0"/>
              <a:t>, </a:t>
            </a:r>
            <a:r>
              <a:rPr lang="ko-KR" altLang="ko-KR" dirty="0" err="1" smtClean="0"/>
              <a:t>표준준수율이</a:t>
            </a:r>
            <a:r>
              <a:rPr lang="ko-KR" altLang="ko-KR" dirty="0" smtClean="0"/>
              <a:t> 매우 높은 편</a:t>
            </a:r>
            <a:endParaRPr lang="en-US" altLang="ko-KR" dirty="0" smtClean="0"/>
          </a:p>
        </p:txBody>
      </p:sp>
      <p:pic>
        <p:nvPicPr>
          <p:cNvPr id="4" name="_x163591848" descr="EMB00001c1c669b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8433" y="1023392"/>
            <a:ext cx="484505" cy="4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_x164180904" descr="EMB00001c1c669c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4497" y="1095400"/>
            <a:ext cx="1901825" cy="34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_x163130200" descr="EMB0000157466e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8812" y="3723506"/>
            <a:ext cx="1143000" cy="64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_x163132600" descr="EMB0000157466e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8732" y="3795514"/>
            <a:ext cx="6127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691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</TotalTime>
  <Words>1085</Words>
  <Application>Microsoft Office PowerPoint</Application>
  <PresentationFormat>화면 슬라이드 쇼(4:3)</PresentationFormat>
  <Paragraphs>240</Paragraphs>
  <Slides>38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0" baseType="lpstr">
      <vt:lpstr>1_Crayons</vt:lpstr>
      <vt:lpstr>광장</vt:lpstr>
      <vt:lpstr>슬라이드 1</vt:lpstr>
      <vt:lpstr>인터넷의 발전과정</vt:lpstr>
      <vt:lpstr>WWW </vt:lpstr>
      <vt:lpstr>WWW의 동작원리</vt:lpstr>
      <vt:lpstr>클라이언트와 서버</vt:lpstr>
      <vt:lpstr>HTML</vt:lpstr>
      <vt:lpstr>웹브라우저</vt:lpstr>
      <vt:lpstr>웹브라우저</vt:lpstr>
      <vt:lpstr>  </vt:lpstr>
      <vt:lpstr>  </vt:lpstr>
      <vt:lpstr>  </vt:lpstr>
      <vt:lpstr>HTML의 역사 </vt:lpstr>
      <vt:lpstr>W3C</vt:lpstr>
      <vt:lpstr>HTML 버전 </vt:lpstr>
      <vt:lpstr>HTML5</vt:lpstr>
      <vt:lpstr>멀티미디어 지원</vt:lpstr>
      <vt:lpstr>HTML5의 신기능 </vt:lpstr>
      <vt:lpstr>HTML5 지원 여부</vt:lpstr>
      <vt:lpstr>HTML  기본문서</vt:lpstr>
      <vt:lpstr>HTML 맛보기</vt:lpstr>
      <vt:lpstr>CSS의 개념</vt:lpstr>
      <vt:lpstr>CSS의 역할</vt:lpstr>
      <vt:lpstr>CSS</vt:lpstr>
      <vt:lpstr>CSS의 장점</vt:lpstr>
      <vt:lpstr>자바 스크립트 소개</vt:lpstr>
      <vt:lpstr> 자바스크립트 예시</vt:lpstr>
      <vt:lpstr>HTML5+CSS3+Javascript</vt:lpstr>
      <vt:lpstr>동적인 웹페이지</vt:lpstr>
      <vt:lpstr>APM</vt:lpstr>
      <vt:lpstr>슬라이드 30</vt:lpstr>
      <vt:lpstr>슬라이드 31</vt:lpstr>
      <vt:lpstr>웹 앱과 네이티브 앱</vt:lpstr>
      <vt:lpstr>웹 앱과 네이티브 앱</vt:lpstr>
      <vt:lpstr>웹서비스 관련 직군</vt:lpstr>
      <vt:lpstr>웹 퍼블리셔 등장(1)</vt:lpstr>
      <vt:lpstr>웹 퍼블리셔 등장(2)</vt:lpstr>
      <vt:lpstr>웹서비스 개발 단계(1)</vt:lpstr>
      <vt:lpstr>웹서비스 개발 단계(2)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Customer</cp:lastModifiedBy>
  <cp:revision>171</cp:revision>
  <dcterms:created xsi:type="dcterms:W3CDTF">2007-06-29T06:43:39Z</dcterms:created>
  <dcterms:modified xsi:type="dcterms:W3CDTF">2019-01-23T06:29:54Z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